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6"/>
  </p:notesMasterIdLst>
  <p:sldIdLst>
    <p:sldId id="271" r:id="rId5"/>
    <p:sldId id="311" r:id="rId6"/>
    <p:sldId id="310" r:id="rId7"/>
    <p:sldId id="309" r:id="rId8"/>
    <p:sldId id="291" r:id="rId9"/>
    <p:sldId id="273" r:id="rId10"/>
    <p:sldId id="293" r:id="rId11"/>
    <p:sldId id="294" r:id="rId12"/>
    <p:sldId id="308" r:id="rId13"/>
    <p:sldId id="295" r:id="rId14"/>
    <p:sldId id="296" r:id="rId15"/>
    <p:sldId id="297" r:id="rId16"/>
    <p:sldId id="298" r:id="rId17"/>
    <p:sldId id="299" r:id="rId18"/>
    <p:sldId id="303" r:id="rId19"/>
    <p:sldId id="301" r:id="rId20"/>
    <p:sldId id="305" r:id="rId21"/>
    <p:sldId id="312" r:id="rId22"/>
    <p:sldId id="306" r:id="rId23"/>
    <p:sldId id="307" r:id="rId24"/>
    <p:sldId id="285" r:id="rId25"/>
  </p:sldIdLst>
  <p:sldSz cx="12192000" cy="6858000"/>
  <p:notesSz cx="6858000" cy="9144000"/>
  <p:defaultText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5" userDrawn="1">
          <p15:clr>
            <a:srgbClr val="A4A3A4"/>
          </p15:clr>
        </p15:guide>
        <p15:guide id="4" pos="1209" userDrawn="1">
          <p15:clr>
            <a:srgbClr val="A4A3A4"/>
          </p15:clr>
        </p15:guide>
        <p15:guide id="5" pos="2955" userDrawn="1">
          <p15:clr>
            <a:srgbClr val="A4A3A4"/>
          </p15:clr>
        </p15:guide>
        <p15:guide id="6" pos="2071" userDrawn="1">
          <p15:clr>
            <a:srgbClr val="A4A3A4"/>
          </p15:clr>
        </p15:guide>
        <p15:guide id="9" pos="3840" userDrawn="1">
          <p15:clr>
            <a:srgbClr val="A4A3A4"/>
          </p15:clr>
        </p15:guide>
        <p15:guide id="10" pos="4702" userDrawn="1">
          <p15:clr>
            <a:srgbClr val="A4A3A4"/>
          </p15:clr>
        </p15:guide>
        <p15:guide id="11" pos="5586" userDrawn="1">
          <p15:clr>
            <a:srgbClr val="A4A3A4"/>
          </p15:clr>
        </p15:guide>
        <p15:guide id="12" pos="7333" userDrawn="1">
          <p15:clr>
            <a:srgbClr val="A4A3A4"/>
          </p15:clr>
        </p15:guide>
        <p15:guide id="13" orient="horz" pos="3952" userDrawn="1">
          <p15:clr>
            <a:srgbClr val="A4A3A4"/>
          </p15:clr>
        </p15:guide>
        <p15:guide id="15" pos="6471" userDrawn="1">
          <p15:clr>
            <a:srgbClr val="A4A3A4"/>
          </p15:clr>
        </p15:guide>
        <p15:guide id="16" orient="horz" pos="913"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Кутьков Юрий Юрьевич" initials="КЮЮ" lastIdx="4" clrIdx="0">
    <p:extLst>
      <p:ext uri="{19B8F6BF-5375-455C-9EA6-DF929625EA0E}">
        <p15:presenceInfo xmlns:p15="http://schemas.microsoft.com/office/powerpoint/2012/main" userId="S::ykutkov@hse.ru::45dbd1ed-eea1-4925-9fa4-5001421b49d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A0D7"/>
    <a:srgbClr val="029C63"/>
    <a:srgbClr val="96628C"/>
    <a:srgbClr val="E61F3D"/>
    <a:srgbClr val="CD5A5A"/>
    <a:srgbClr val="FFD746"/>
    <a:srgbClr val="0E2D69"/>
    <a:srgbClr val="D9D9D9"/>
    <a:srgbClr val="EB681F"/>
    <a:srgbClr val="234A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C21501-8AC7-D24B-9BD4-4AB280FA19DE}" v="6" dt="2021-11-26T18:08:21.5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31"/>
    <p:restoredTop sz="86079" autoAdjust="0"/>
  </p:normalViewPr>
  <p:slideViewPr>
    <p:cSldViewPr snapToGrid="0" snapToObjects="1">
      <p:cViewPr varScale="1">
        <p:scale>
          <a:sx n="137" d="100"/>
          <a:sy n="137" d="100"/>
        </p:scale>
        <p:origin x="1602" y="114"/>
      </p:cViewPr>
      <p:guideLst>
        <p:guide pos="325"/>
        <p:guide pos="1209"/>
        <p:guide pos="2955"/>
        <p:guide pos="2071"/>
        <p:guide pos="3840"/>
        <p:guide pos="4702"/>
        <p:guide pos="5586"/>
        <p:guide pos="7333"/>
        <p:guide orient="horz" pos="3952"/>
        <p:guide pos="6471"/>
        <p:guide orient="horz" pos="913"/>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134" d="100"/>
          <a:sy n="134" d="100"/>
        </p:scale>
        <p:origin x="3648" y="1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61BF4-8B2C-784B-9959-B59A059012C3}" type="datetimeFigureOut">
              <a:rPr lang="en-RU" smtClean="0"/>
              <a:t>09/09/2025</a:t>
            </a:fld>
            <a:endParaRPr lang="en-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C748903-8EB5-294E-A216-6B54B0368783}" type="slidenum">
              <a:rPr lang="en-RU" smtClean="0"/>
              <a:t>‹#›</a:t>
            </a:fld>
            <a:endParaRPr lang="en-RU"/>
          </a:p>
        </p:txBody>
      </p:sp>
    </p:spTree>
    <p:extLst>
      <p:ext uri="{BB962C8B-B14F-4D97-AF65-F5344CB8AC3E}">
        <p14:creationId xmlns:p14="http://schemas.microsoft.com/office/powerpoint/2010/main" val="1731680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C748903-8EB5-294E-A216-6B54B0368783}" type="slidenum">
              <a:rPr lang="en-RU" smtClean="0"/>
              <a:t>5</a:t>
            </a:fld>
            <a:endParaRPr lang="en-RU"/>
          </a:p>
        </p:txBody>
      </p:sp>
    </p:spTree>
    <p:extLst>
      <p:ext uri="{BB962C8B-B14F-4D97-AF65-F5344CB8AC3E}">
        <p14:creationId xmlns:p14="http://schemas.microsoft.com/office/powerpoint/2010/main" val="1508296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C748903-8EB5-294E-A216-6B54B0368783}" type="slidenum">
              <a:rPr lang="en-RU" smtClean="0"/>
              <a:t>6</a:t>
            </a:fld>
            <a:endParaRPr lang="en-RU"/>
          </a:p>
        </p:txBody>
      </p:sp>
    </p:spTree>
    <p:extLst>
      <p:ext uri="{BB962C8B-B14F-4D97-AF65-F5344CB8AC3E}">
        <p14:creationId xmlns:p14="http://schemas.microsoft.com/office/powerpoint/2010/main" val="3413439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7</a:t>
            </a:fld>
            <a:endParaRPr lang="en-RU"/>
          </a:p>
        </p:txBody>
      </p:sp>
    </p:spTree>
    <p:extLst>
      <p:ext uri="{BB962C8B-B14F-4D97-AF65-F5344CB8AC3E}">
        <p14:creationId xmlns:p14="http://schemas.microsoft.com/office/powerpoint/2010/main" val="27523864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9</a:t>
            </a:fld>
            <a:endParaRPr lang="en-RU"/>
          </a:p>
        </p:txBody>
      </p:sp>
    </p:spTree>
    <p:extLst>
      <p:ext uri="{BB962C8B-B14F-4D97-AF65-F5344CB8AC3E}">
        <p14:creationId xmlns:p14="http://schemas.microsoft.com/office/powerpoint/2010/main" val="2137780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5"/>
          </p:nvPr>
        </p:nvSpPr>
        <p:spPr/>
        <p:txBody>
          <a:bodyPr/>
          <a:lstStyle/>
          <a:p>
            <a:fld id="{6C748903-8EB5-294E-A216-6B54B0368783}" type="slidenum">
              <a:rPr lang="en-RU" smtClean="0"/>
              <a:t>10</a:t>
            </a:fld>
            <a:endParaRPr lang="en-RU"/>
          </a:p>
        </p:txBody>
      </p:sp>
    </p:spTree>
    <p:extLst>
      <p:ext uri="{BB962C8B-B14F-4D97-AF65-F5344CB8AC3E}">
        <p14:creationId xmlns:p14="http://schemas.microsoft.com/office/powerpoint/2010/main" val="30235559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C748903-8EB5-294E-A216-6B54B0368783}" type="slidenum">
              <a:rPr lang="en-RU" smtClean="0"/>
              <a:t>11</a:t>
            </a:fld>
            <a:endParaRPr lang="en-RU"/>
          </a:p>
        </p:txBody>
      </p:sp>
    </p:spTree>
    <p:extLst>
      <p:ext uri="{BB962C8B-B14F-4D97-AF65-F5344CB8AC3E}">
        <p14:creationId xmlns:p14="http://schemas.microsoft.com/office/powerpoint/2010/main" val="1209230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6C748903-8EB5-294E-A216-6B54B0368783}" type="slidenum">
              <a:rPr lang="en-RU" smtClean="0"/>
              <a:t>14</a:t>
            </a:fld>
            <a:endParaRPr lang="en-RU"/>
          </a:p>
        </p:txBody>
      </p:sp>
    </p:spTree>
    <p:extLst>
      <p:ext uri="{BB962C8B-B14F-4D97-AF65-F5344CB8AC3E}">
        <p14:creationId xmlns:p14="http://schemas.microsoft.com/office/powerpoint/2010/main" val="27251648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Обложка">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28" descr="A blue circle with white text&#10;&#10;Description automatically generated with low confidence">
            <a:extLst>
              <a:ext uri="{FF2B5EF4-FFF2-40B4-BE49-F238E27FC236}">
                <a16:creationId xmlns:a16="http://schemas.microsoft.com/office/drawing/2014/main" id="{BA292C80-0DA8-194A-9A66-279048FA2A54}"/>
              </a:ext>
            </a:extLst>
          </p:cNvPr>
          <p:cNvPicPr>
            <a:picLocks noChangeAspect="1"/>
          </p:cNvPicPr>
          <p:nvPr userDrawn="1"/>
        </p:nvPicPr>
        <p:blipFill>
          <a:blip r:embed="rId3"/>
          <a:stretch>
            <a:fillRect/>
          </a:stretch>
        </p:blipFill>
        <p:spPr>
          <a:xfrm>
            <a:off x="1013859" y="962173"/>
            <a:ext cx="886499" cy="886499"/>
          </a:xfrm>
          <a:prstGeom prst="rect">
            <a:avLst/>
          </a:prstGeom>
        </p:spPr>
      </p:pic>
      <p:cxnSp>
        <p:nvCxnSpPr>
          <p:cNvPr id="11" name="Straight Connector 48">
            <a:extLst>
              <a:ext uri="{FF2B5EF4-FFF2-40B4-BE49-F238E27FC236}">
                <a16:creationId xmlns:a16="http://schemas.microsoft.com/office/drawing/2014/main" id="{313EF906-5BAC-0141-A198-076E155DF9E2}"/>
              </a:ext>
            </a:extLst>
          </p:cNvPr>
          <p:cNvCxnSpPr>
            <a:cxnSpLocks/>
          </p:cNvCxnSpPr>
          <p:nvPr userDrawn="1"/>
        </p:nvCxnSpPr>
        <p:spPr>
          <a:xfrm>
            <a:off x="6090212"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50">
            <a:extLst>
              <a:ext uri="{FF2B5EF4-FFF2-40B4-BE49-F238E27FC236}">
                <a16:creationId xmlns:a16="http://schemas.microsoft.com/office/drawing/2014/main" id="{61206A97-26F2-E646-8775-9928FEF465B5}"/>
              </a:ext>
            </a:extLst>
          </p:cNvPr>
          <p:cNvCxnSpPr>
            <a:cxnSpLocks/>
          </p:cNvCxnSpPr>
          <p:nvPr userDrawn="1"/>
        </p:nvCxnSpPr>
        <p:spPr>
          <a:xfrm>
            <a:off x="8642581"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51">
            <a:extLst>
              <a:ext uri="{FF2B5EF4-FFF2-40B4-BE49-F238E27FC236}">
                <a16:creationId xmlns:a16="http://schemas.microsoft.com/office/drawing/2014/main" id="{28E0E5F6-C1CA-9B41-B1DB-6E4FB509084D}"/>
              </a:ext>
            </a:extLst>
          </p:cNvPr>
          <p:cNvCxnSpPr>
            <a:cxnSpLocks/>
          </p:cNvCxnSpPr>
          <p:nvPr userDrawn="1"/>
        </p:nvCxnSpPr>
        <p:spPr>
          <a:xfrm>
            <a:off x="11179047" y="985336"/>
            <a:ext cx="0" cy="840173"/>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6" name="Заголовок 15">
            <a:extLst>
              <a:ext uri="{FF2B5EF4-FFF2-40B4-BE49-F238E27FC236}">
                <a16:creationId xmlns:a16="http://schemas.microsoft.com/office/drawing/2014/main" id="{6007C52F-2E27-E24A-B9DC-AAAB052DBD59}"/>
              </a:ext>
            </a:extLst>
          </p:cNvPr>
          <p:cNvSpPr>
            <a:spLocks noGrp="1"/>
          </p:cNvSpPr>
          <p:nvPr>
            <p:ph type="title" hasCustomPrompt="1"/>
          </p:nvPr>
        </p:nvSpPr>
        <p:spPr>
          <a:xfrm>
            <a:off x="1027967" y="2404670"/>
            <a:ext cx="7634059" cy="1978323"/>
          </a:xfrm>
        </p:spPr>
        <p:txBody>
          <a:bodyPr lIns="0" tIns="0" rIns="0" bIns="0" anchor="t">
            <a:normAutofit/>
          </a:bodyPr>
          <a:lstStyle>
            <a:lvl1pPr>
              <a:lnSpc>
                <a:spcPct val="100000"/>
              </a:lnSpc>
              <a:defRPr sz="4300" b="0" i="0" baseline="0">
                <a:solidFill>
                  <a:srgbClr val="0E2D69"/>
                </a:solidFill>
                <a:latin typeface="HSE Sans" panose="02000000000000000000" pitchFamily="2" charset="0"/>
              </a:defRPr>
            </a:lvl1pPr>
          </a:lstStyle>
          <a:p>
            <a:r>
              <a:rPr lang="ru-RU" sz="4400" dirty="0">
                <a:solidFill>
                  <a:srgbClr val="102D69"/>
                </a:solidFill>
                <a:latin typeface="HSE Sans" panose="02000000000000000000" pitchFamily="2" charset="0"/>
              </a:rPr>
              <a:t>Название презентации</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может быть набрано в две </a:t>
            </a:r>
            <a:br>
              <a:rPr lang="ru-RU" sz="4400" dirty="0">
                <a:solidFill>
                  <a:srgbClr val="102D69"/>
                </a:solidFill>
                <a:latin typeface="HSE Sans" panose="02000000000000000000" pitchFamily="2" charset="0"/>
              </a:rPr>
            </a:br>
            <a:r>
              <a:rPr lang="ru-RU" sz="4400" dirty="0">
                <a:solidFill>
                  <a:srgbClr val="102D69"/>
                </a:solidFill>
                <a:latin typeface="HSE Sans" panose="02000000000000000000" pitchFamily="2" charset="0"/>
              </a:rPr>
              <a:t>или три строки (43 </a:t>
            </a:r>
            <a:r>
              <a:rPr lang="en-GB" sz="4400" dirty="0" err="1">
                <a:solidFill>
                  <a:srgbClr val="102D69"/>
                </a:solidFill>
                <a:latin typeface="HSE Sans" panose="02000000000000000000" pitchFamily="2" charset="0"/>
              </a:rPr>
              <a:t>pt</a:t>
            </a:r>
            <a:r>
              <a:rPr lang="en-GB" sz="4400" dirty="0">
                <a:solidFill>
                  <a:srgbClr val="102D69"/>
                </a:solidFill>
                <a:latin typeface="HSE Sans" panose="02000000000000000000" pitchFamily="2" charset="0"/>
              </a:rPr>
              <a:t>)</a:t>
            </a:r>
            <a:endParaRPr lang="ru-RU" sz="4400" dirty="0">
              <a:solidFill>
                <a:srgbClr val="102D69"/>
              </a:solidFill>
              <a:latin typeface="HSE Sans" panose="02000000000000000000" pitchFamily="2" charset="0"/>
            </a:endParaRPr>
          </a:p>
        </p:txBody>
      </p:sp>
      <p:sp>
        <p:nvSpPr>
          <p:cNvPr id="20" name="Текст 19">
            <a:extLst>
              <a:ext uri="{FF2B5EF4-FFF2-40B4-BE49-F238E27FC236}">
                <a16:creationId xmlns:a16="http://schemas.microsoft.com/office/drawing/2014/main" id="{18109844-C2E7-354F-9C01-8834E4DCE373}"/>
              </a:ext>
            </a:extLst>
          </p:cNvPr>
          <p:cNvSpPr>
            <a:spLocks noGrp="1"/>
          </p:cNvSpPr>
          <p:nvPr>
            <p:ph type="body" sz="quarter" idx="10" hasCustomPrompt="1"/>
          </p:nvPr>
        </p:nvSpPr>
        <p:spPr>
          <a:xfrm>
            <a:off x="2074947" y="1187841"/>
            <a:ext cx="3848717" cy="435163"/>
          </a:xfrm>
        </p:spPr>
        <p:txBody>
          <a:bodyPr lIns="0" tIns="0" rIns="0" bIns="0" anchor="t">
            <a:noAutofit/>
          </a:bodyPr>
          <a:lstStyle>
            <a:lvl1pPr marL="0" indent="0" algn="l">
              <a:lnSpc>
                <a:spcPct val="100000"/>
              </a:lnSpc>
              <a:spcBef>
                <a:spcPts val="0"/>
              </a:spcBef>
              <a:buNone/>
              <a:defRPr sz="1600" b="0" i="0">
                <a:latin typeface="HSE Sans" panose="02000000000000000000" pitchFamily="2" charset="0"/>
              </a:defRPr>
            </a:lvl1pPr>
            <a:lvl2pPr marL="457200" indent="0" algn="l">
              <a:buNone/>
              <a:defRPr sz="1600" b="0" i="0">
                <a:latin typeface="HSE Sans" panose="02000000000000000000" pitchFamily="2" charset="0"/>
              </a:defRPr>
            </a:lvl2pPr>
            <a:lvl3pPr marL="914400" indent="0" algn="l">
              <a:buNone/>
              <a:defRPr sz="1600" b="0" i="0">
                <a:latin typeface="HSE Sans" panose="02000000000000000000" pitchFamily="2" charset="0"/>
              </a:defRPr>
            </a:lvl3pPr>
            <a:lvl4pPr marL="1371600" indent="0" algn="l">
              <a:buNone/>
              <a:defRPr sz="1600" b="0" i="0">
                <a:latin typeface="HSE Sans" panose="02000000000000000000" pitchFamily="2" charset="0"/>
              </a:defRPr>
            </a:lvl4pPr>
            <a:lvl5pPr marL="1828800" indent="0" algn="l">
              <a:buNone/>
              <a:defRPr sz="1600" b="0" i="0">
                <a:latin typeface="HSE Sans" panose="02000000000000000000" pitchFamily="2" charset="0"/>
              </a:defRPr>
            </a:lvl5pPr>
          </a:lstStyle>
          <a:p>
            <a:r>
              <a:rPr lang="ru-RU" dirty="0">
                <a:latin typeface="HSE Sans" panose="02000000000000000000" pitchFamily="2" charset="0"/>
              </a:rPr>
              <a:t>Название факультета</a:t>
            </a:r>
            <a:br>
              <a:rPr lang="ru-RU" dirty="0">
                <a:latin typeface="HSE Sans" panose="02000000000000000000" pitchFamily="2" charset="0"/>
              </a:rPr>
            </a:br>
            <a:r>
              <a:rPr lang="ru-RU" dirty="0">
                <a:latin typeface="HSE Sans" panose="02000000000000000000" pitchFamily="2" charset="0"/>
              </a:rPr>
              <a:t>в две строки</a:t>
            </a:r>
            <a:r>
              <a:rPr lang="en-GB" dirty="0">
                <a:latin typeface="HSE Sans" panose="02000000000000000000" pitchFamily="2" charset="0"/>
              </a:rPr>
              <a:t> (16 </a:t>
            </a:r>
            <a:r>
              <a:rPr lang="en-GB" dirty="0" err="1">
                <a:latin typeface="HSE Sans" panose="02000000000000000000" pitchFamily="2" charset="0"/>
              </a:rPr>
              <a:t>pt</a:t>
            </a:r>
            <a:r>
              <a:rPr lang="en-GB" dirty="0">
                <a:latin typeface="HSE Sans" panose="02000000000000000000" pitchFamily="2" charset="0"/>
              </a:rPr>
              <a:t>)</a:t>
            </a:r>
            <a:endParaRPr lang="ru-RU" dirty="0">
              <a:latin typeface="HSE Sans" panose="02000000000000000000" pitchFamily="2" charset="0"/>
            </a:endParaRPr>
          </a:p>
        </p:txBody>
      </p:sp>
      <p:sp>
        <p:nvSpPr>
          <p:cNvPr id="25" name="Текст 24">
            <a:extLst>
              <a:ext uri="{FF2B5EF4-FFF2-40B4-BE49-F238E27FC236}">
                <a16:creationId xmlns:a16="http://schemas.microsoft.com/office/drawing/2014/main" id="{40A04329-C800-BB42-BFE0-7E3C68848DA7}"/>
              </a:ext>
            </a:extLst>
          </p:cNvPr>
          <p:cNvSpPr>
            <a:spLocks noGrp="1"/>
          </p:cNvSpPr>
          <p:nvPr>
            <p:ph type="body" sz="quarter" idx="11" hasCustomPrompt="1"/>
          </p:nvPr>
        </p:nvSpPr>
        <p:spPr>
          <a:xfrm>
            <a:off x="6259420" y="1173829"/>
            <a:ext cx="2278063"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Название подразделения</a:t>
            </a:r>
            <a:br>
              <a:rPr lang="ru-RU" sz="1200" dirty="0">
                <a:latin typeface="HSE Sans" panose="02000000000000000000" pitchFamily="2" charset="0"/>
              </a:rPr>
            </a:br>
            <a:r>
              <a:rPr lang="ru-RU" sz="1200" dirty="0">
                <a:latin typeface="HSE Sans" panose="02000000000000000000" pitchFamily="2" charset="0"/>
              </a:rPr>
              <a:t>в две или три строки</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7" name="Текст 26">
            <a:extLst>
              <a:ext uri="{FF2B5EF4-FFF2-40B4-BE49-F238E27FC236}">
                <a16:creationId xmlns:a16="http://schemas.microsoft.com/office/drawing/2014/main" id="{98337931-3EC2-F348-99EA-860F4FFDC188}"/>
              </a:ext>
            </a:extLst>
          </p:cNvPr>
          <p:cNvSpPr>
            <a:spLocks noGrp="1"/>
          </p:cNvSpPr>
          <p:nvPr>
            <p:ph type="body" idx="12" hasCustomPrompt="1"/>
          </p:nvPr>
        </p:nvSpPr>
        <p:spPr>
          <a:xfrm>
            <a:off x="8786720" y="1173829"/>
            <a:ext cx="2217738" cy="463186"/>
          </a:xfrm>
        </p:spPr>
        <p:txBody>
          <a:bodyPr lIns="0" tIns="0" rIns="0" bIns="0" anchor="t">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200" dirty="0">
                <a:latin typeface="HSE Sans" panose="02000000000000000000" pitchFamily="2" charset="0"/>
              </a:rPr>
              <a:t>Москва</a:t>
            </a:r>
            <a:br>
              <a:rPr lang="ru-RU" sz="1200" dirty="0">
                <a:latin typeface="HSE Sans" panose="02000000000000000000" pitchFamily="2" charset="0"/>
              </a:rPr>
            </a:br>
            <a:r>
              <a:rPr lang="ru-RU" sz="1200" dirty="0">
                <a:latin typeface="HSE Sans" panose="02000000000000000000" pitchFamily="2" charset="0"/>
              </a:rPr>
              <a:t>2022</a:t>
            </a:r>
            <a:r>
              <a:rPr lang="en-GB" sz="1200" dirty="0">
                <a:latin typeface="HSE Sans" panose="02000000000000000000" pitchFamily="2" charset="0"/>
              </a:rPr>
              <a:t> (12pt)</a:t>
            </a:r>
            <a:endParaRPr lang="ru-RU" sz="1200" dirty="0">
              <a:latin typeface="HSE Sans" panose="02000000000000000000" pitchFamily="2" charset="0"/>
            </a:endParaRPr>
          </a:p>
        </p:txBody>
      </p:sp>
      <p:sp>
        <p:nvSpPr>
          <p:cNvPr id="29" name="Текст 28">
            <a:extLst>
              <a:ext uri="{FF2B5EF4-FFF2-40B4-BE49-F238E27FC236}">
                <a16:creationId xmlns:a16="http://schemas.microsoft.com/office/drawing/2014/main" id="{EEA7A79B-D410-B44F-BF32-C3EAEFC20A6E}"/>
              </a:ext>
            </a:extLst>
          </p:cNvPr>
          <p:cNvSpPr>
            <a:spLocks noGrp="1"/>
          </p:cNvSpPr>
          <p:nvPr>
            <p:ph type="body" sz="quarter" idx="13" hasCustomPrompt="1"/>
          </p:nvPr>
        </p:nvSpPr>
        <p:spPr>
          <a:xfrm>
            <a:off x="1027967" y="4824914"/>
            <a:ext cx="7625267" cy="652860"/>
          </a:xfrm>
        </p:spPr>
        <p:txBody>
          <a:bodyPr lIns="0" tIns="0" rIns="0" bIns="0">
            <a:norm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6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1600" dirty="0">
                <a:latin typeface="HSE Sans" panose="02000000000000000000" pitchFamily="2" charset="0"/>
              </a:rPr>
              <a:t>Если нужно больше места, то используйте подзаголовок</a:t>
            </a:r>
            <a:r>
              <a:rPr lang="en-GB" sz="1600" dirty="0">
                <a:latin typeface="HSE Sans" panose="02000000000000000000" pitchFamily="2" charset="0"/>
              </a:rPr>
              <a:t> (16 </a:t>
            </a:r>
            <a:r>
              <a:rPr lang="en-GB" sz="1600" dirty="0" err="1">
                <a:latin typeface="HSE Sans" panose="02000000000000000000" pitchFamily="2" charset="0"/>
              </a:rPr>
              <a:t>pt</a:t>
            </a:r>
            <a:r>
              <a:rPr lang="en-GB" sz="1600" dirty="0">
                <a:latin typeface="HSE Sans" panose="02000000000000000000" pitchFamily="2" charset="0"/>
              </a:rPr>
              <a:t>)</a:t>
            </a:r>
            <a:endParaRPr lang="ru-RU" sz="1600" dirty="0">
              <a:latin typeface="HSE Sans" panose="02000000000000000000" pitchFamily="2" charset="0"/>
            </a:endParaRPr>
          </a:p>
        </p:txBody>
      </p:sp>
    </p:spTree>
    <p:extLst>
      <p:ext uri="{BB962C8B-B14F-4D97-AF65-F5344CB8AC3E}">
        <p14:creationId xmlns:p14="http://schemas.microsoft.com/office/powerpoint/2010/main" val="4182895918"/>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цвет">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328428E-0D3D-6E4B-BAC0-3F63BAF7DB7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86CF47C6-D972-9E44-A717-6848F348939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412FEF63-77C0-7C4A-B9BE-4BC0EEEEB78C}"/>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C4F550E9-E979-284D-B65F-44E092DD9D0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A39D099-B515-F343-BF7A-A95468DA3860}"/>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396B1F99-9711-C64F-A7C9-4F1D89E7F11D}"/>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9C21DFE9-C3B2-C54E-9275-7776355F736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5A73F99D-6D58-724E-ADB3-150D9B24F8CB}"/>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7E89E360-BE39-5041-BAD6-C7B708340AA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9" name="Заголовок 31">
            <a:extLst>
              <a:ext uri="{FF2B5EF4-FFF2-40B4-BE49-F238E27FC236}">
                <a16:creationId xmlns:a16="http://schemas.microsoft.com/office/drawing/2014/main" id="{1C20890C-BC1C-0745-9AF3-46700BA27C4A}"/>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Дополнительная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цветовая гамма</a:t>
            </a:r>
          </a:p>
        </p:txBody>
      </p:sp>
      <p:sp>
        <p:nvSpPr>
          <p:cNvPr id="20" name="Текст 35">
            <a:extLst>
              <a:ext uri="{FF2B5EF4-FFF2-40B4-BE49-F238E27FC236}">
                <a16:creationId xmlns:a16="http://schemas.microsoft.com/office/drawing/2014/main" id="{CA2589F7-4500-024F-8E07-D726629A599C}"/>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Для оформления графиков, таблиц, диаграмм могут потребоваться дополнительные цвета и вы совершенно правы, задавая вопрос, какие цвета использовать и где их взять. Мы предлагаем использовать палитру цветов Вышки для этих целей.</a:t>
            </a:r>
          </a:p>
        </p:txBody>
      </p:sp>
      <p:sp>
        <p:nvSpPr>
          <p:cNvPr id="21" name="Oval 5">
            <a:extLst>
              <a:ext uri="{FF2B5EF4-FFF2-40B4-BE49-F238E27FC236}">
                <a16:creationId xmlns:a16="http://schemas.microsoft.com/office/drawing/2014/main" id="{D2CA403A-98E7-6C42-8F44-30AB6622C802}"/>
              </a:ext>
            </a:extLst>
          </p:cNvPr>
          <p:cNvSpPr/>
          <p:nvPr userDrawn="1"/>
        </p:nvSpPr>
        <p:spPr>
          <a:xfrm>
            <a:off x="5392982" y="1447790"/>
            <a:ext cx="830997" cy="830997"/>
          </a:xfrm>
          <a:prstGeom prst="ellipse">
            <a:avLst/>
          </a:prstGeom>
          <a:solidFill>
            <a:srgbClr val="0E2D69"/>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2" name="Oval 20">
            <a:extLst>
              <a:ext uri="{FF2B5EF4-FFF2-40B4-BE49-F238E27FC236}">
                <a16:creationId xmlns:a16="http://schemas.microsoft.com/office/drawing/2014/main" id="{42ABAA5D-E7AB-6E48-9D43-A48178C9BDD4}"/>
              </a:ext>
            </a:extLst>
          </p:cNvPr>
          <p:cNvSpPr/>
          <p:nvPr userDrawn="1"/>
        </p:nvSpPr>
        <p:spPr>
          <a:xfrm>
            <a:off x="6742925" y="1447790"/>
            <a:ext cx="830997" cy="830997"/>
          </a:xfrm>
          <a:prstGeom prst="ellipse">
            <a:avLst/>
          </a:prstGeom>
          <a:solidFill>
            <a:srgbClr val="234A9B"/>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3" name="Oval 22">
            <a:extLst>
              <a:ext uri="{FF2B5EF4-FFF2-40B4-BE49-F238E27FC236}">
                <a16:creationId xmlns:a16="http://schemas.microsoft.com/office/drawing/2014/main" id="{209F185A-8F67-9C42-A7C5-87E483F4FC19}"/>
              </a:ext>
            </a:extLst>
          </p:cNvPr>
          <p:cNvSpPr/>
          <p:nvPr userDrawn="1"/>
        </p:nvSpPr>
        <p:spPr>
          <a:xfrm>
            <a:off x="8092868" y="1447790"/>
            <a:ext cx="830997" cy="830997"/>
          </a:xfrm>
          <a:prstGeom prst="ellipse">
            <a:avLst/>
          </a:prstGeom>
          <a:solidFill>
            <a:srgbClr val="11A0D7"/>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4" name="Oval 23">
            <a:extLst>
              <a:ext uri="{FF2B5EF4-FFF2-40B4-BE49-F238E27FC236}">
                <a16:creationId xmlns:a16="http://schemas.microsoft.com/office/drawing/2014/main" id="{279AE0F6-4E37-6C4D-AF45-824EEE489A15}"/>
              </a:ext>
            </a:extLst>
          </p:cNvPr>
          <p:cNvSpPr/>
          <p:nvPr userDrawn="1"/>
        </p:nvSpPr>
        <p:spPr>
          <a:xfrm>
            <a:off x="9442811" y="1447790"/>
            <a:ext cx="830997" cy="830997"/>
          </a:xfrm>
          <a:prstGeom prst="ellipse">
            <a:avLst/>
          </a:prstGeom>
          <a:solidFill>
            <a:srgbClr val="029C6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5" name="Oval 26">
            <a:extLst>
              <a:ext uri="{FF2B5EF4-FFF2-40B4-BE49-F238E27FC236}">
                <a16:creationId xmlns:a16="http://schemas.microsoft.com/office/drawing/2014/main" id="{330C0EA4-7FD1-CE4D-AC95-8C484C5AC790}"/>
              </a:ext>
            </a:extLst>
          </p:cNvPr>
          <p:cNvSpPr/>
          <p:nvPr userDrawn="1"/>
        </p:nvSpPr>
        <p:spPr>
          <a:xfrm>
            <a:off x="10792754" y="1447790"/>
            <a:ext cx="830997" cy="830997"/>
          </a:xfrm>
          <a:prstGeom prst="ellipse">
            <a:avLst/>
          </a:prstGeom>
          <a:solidFill>
            <a:srgbClr val="EB681F"/>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6" name="Oval 29">
            <a:extLst>
              <a:ext uri="{FF2B5EF4-FFF2-40B4-BE49-F238E27FC236}">
                <a16:creationId xmlns:a16="http://schemas.microsoft.com/office/drawing/2014/main" id="{4C53CF3D-7EFB-DF4F-8EA6-5644574E9AFB}"/>
              </a:ext>
            </a:extLst>
          </p:cNvPr>
          <p:cNvSpPr/>
          <p:nvPr userDrawn="1"/>
        </p:nvSpPr>
        <p:spPr>
          <a:xfrm>
            <a:off x="5392982" y="2708699"/>
            <a:ext cx="830997" cy="830997"/>
          </a:xfrm>
          <a:prstGeom prst="ellipse">
            <a:avLst/>
          </a:prstGeom>
          <a:solidFill>
            <a:srgbClr val="7D4EB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7" name="Oval 33">
            <a:extLst>
              <a:ext uri="{FF2B5EF4-FFF2-40B4-BE49-F238E27FC236}">
                <a16:creationId xmlns:a16="http://schemas.microsoft.com/office/drawing/2014/main" id="{B42CE88A-E9A3-2A4E-BD50-EB37311F39EC}"/>
              </a:ext>
            </a:extLst>
          </p:cNvPr>
          <p:cNvSpPr/>
          <p:nvPr userDrawn="1"/>
        </p:nvSpPr>
        <p:spPr>
          <a:xfrm>
            <a:off x="6742925" y="2708699"/>
            <a:ext cx="830997" cy="830997"/>
          </a:xfrm>
          <a:prstGeom prst="ellipse">
            <a:avLst/>
          </a:prstGeom>
          <a:solidFill>
            <a:srgbClr val="E61F3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8" name="Oval 34">
            <a:extLst>
              <a:ext uri="{FF2B5EF4-FFF2-40B4-BE49-F238E27FC236}">
                <a16:creationId xmlns:a16="http://schemas.microsoft.com/office/drawing/2014/main" id="{B699EFDF-DB9D-3C4F-9D1F-461508017BDA}"/>
              </a:ext>
            </a:extLst>
          </p:cNvPr>
          <p:cNvSpPr/>
          <p:nvPr userDrawn="1"/>
        </p:nvSpPr>
        <p:spPr>
          <a:xfrm>
            <a:off x="8092868" y="2708699"/>
            <a:ext cx="830997" cy="830997"/>
          </a:xfrm>
          <a:prstGeom prst="ellipse">
            <a:avLst/>
          </a:prstGeom>
          <a:solidFill>
            <a:srgbClr val="FBBA0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29" name="Oval 35">
            <a:extLst>
              <a:ext uri="{FF2B5EF4-FFF2-40B4-BE49-F238E27FC236}">
                <a16:creationId xmlns:a16="http://schemas.microsoft.com/office/drawing/2014/main" id="{5DF3131C-EEA1-5446-B567-C9DA0A2A1AFF}"/>
              </a:ext>
            </a:extLst>
          </p:cNvPr>
          <p:cNvSpPr/>
          <p:nvPr userDrawn="1"/>
        </p:nvSpPr>
        <p:spPr>
          <a:xfrm>
            <a:off x="9442811" y="2708699"/>
            <a:ext cx="830997" cy="830997"/>
          </a:xfrm>
          <a:prstGeom prst="ellipse">
            <a:avLst/>
          </a:prstGeom>
          <a:solidFill>
            <a:srgbClr val="7DA0D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0" name="Oval 36">
            <a:extLst>
              <a:ext uri="{FF2B5EF4-FFF2-40B4-BE49-F238E27FC236}">
                <a16:creationId xmlns:a16="http://schemas.microsoft.com/office/drawing/2014/main" id="{6D03B317-B61D-2945-8C0A-A6EBD87ACD07}"/>
              </a:ext>
            </a:extLst>
          </p:cNvPr>
          <p:cNvSpPr/>
          <p:nvPr userDrawn="1"/>
        </p:nvSpPr>
        <p:spPr>
          <a:xfrm>
            <a:off x="10792754" y="2708699"/>
            <a:ext cx="830997" cy="830997"/>
          </a:xfrm>
          <a:prstGeom prst="ellipse">
            <a:avLst/>
          </a:prstGeom>
          <a:solidFill>
            <a:srgbClr val="47A0A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1" name="Oval 37">
            <a:extLst>
              <a:ext uri="{FF2B5EF4-FFF2-40B4-BE49-F238E27FC236}">
                <a16:creationId xmlns:a16="http://schemas.microsoft.com/office/drawing/2014/main" id="{9C0266F1-C0B7-624A-A873-5F2C8801E766}"/>
              </a:ext>
            </a:extLst>
          </p:cNvPr>
          <p:cNvSpPr/>
          <p:nvPr userDrawn="1"/>
        </p:nvSpPr>
        <p:spPr>
          <a:xfrm>
            <a:off x="5392982" y="3969609"/>
            <a:ext cx="830997" cy="830997"/>
          </a:xfrm>
          <a:prstGeom prst="ellipse">
            <a:avLst/>
          </a:prstGeom>
          <a:solidFill>
            <a:srgbClr val="EB8C3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2" name="Oval 38">
            <a:extLst>
              <a:ext uri="{FF2B5EF4-FFF2-40B4-BE49-F238E27FC236}">
                <a16:creationId xmlns:a16="http://schemas.microsoft.com/office/drawing/2014/main" id="{30C0C10E-388C-9843-8270-19D471BD3756}"/>
              </a:ext>
            </a:extLst>
          </p:cNvPr>
          <p:cNvSpPr/>
          <p:nvPr userDrawn="1"/>
        </p:nvSpPr>
        <p:spPr>
          <a:xfrm>
            <a:off x="6742925" y="3969609"/>
            <a:ext cx="830997" cy="830997"/>
          </a:xfrm>
          <a:prstGeom prst="ellipse">
            <a:avLst/>
          </a:prstGeom>
          <a:solidFill>
            <a:srgbClr val="96628C"/>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3" name="Oval 39">
            <a:extLst>
              <a:ext uri="{FF2B5EF4-FFF2-40B4-BE49-F238E27FC236}">
                <a16:creationId xmlns:a16="http://schemas.microsoft.com/office/drawing/2014/main" id="{87047EA3-79D2-8644-A568-E64AA1D7D370}"/>
              </a:ext>
            </a:extLst>
          </p:cNvPr>
          <p:cNvSpPr/>
          <p:nvPr userDrawn="1"/>
        </p:nvSpPr>
        <p:spPr>
          <a:xfrm>
            <a:off x="8092868" y="3969609"/>
            <a:ext cx="830997" cy="830997"/>
          </a:xfrm>
          <a:prstGeom prst="ellipse">
            <a:avLst/>
          </a:prstGeom>
          <a:solidFill>
            <a:srgbClr val="CD5A5A"/>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4" name="Oval 40">
            <a:extLst>
              <a:ext uri="{FF2B5EF4-FFF2-40B4-BE49-F238E27FC236}">
                <a16:creationId xmlns:a16="http://schemas.microsoft.com/office/drawing/2014/main" id="{7F5D1C6B-4E6B-0346-A5DC-C511DB14EFD6}"/>
              </a:ext>
            </a:extLst>
          </p:cNvPr>
          <p:cNvSpPr/>
          <p:nvPr userDrawn="1"/>
        </p:nvSpPr>
        <p:spPr>
          <a:xfrm>
            <a:off x="9442811" y="3969609"/>
            <a:ext cx="830997" cy="830997"/>
          </a:xfrm>
          <a:prstGeom prst="ellipse">
            <a:avLst/>
          </a:prstGeom>
          <a:solidFill>
            <a:srgbClr val="FFD746"/>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5" name="Oval 41">
            <a:extLst>
              <a:ext uri="{FF2B5EF4-FFF2-40B4-BE49-F238E27FC236}">
                <a16:creationId xmlns:a16="http://schemas.microsoft.com/office/drawing/2014/main" id="{EB421DBA-35DE-2C4F-A89E-27F0998EF4E8}"/>
              </a:ext>
            </a:extLst>
          </p:cNvPr>
          <p:cNvSpPr/>
          <p:nvPr userDrawn="1"/>
        </p:nvSpPr>
        <p:spPr>
          <a:xfrm>
            <a:off x="10792754" y="3969609"/>
            <a:ext cx="830997" cy="830997"/>
          </a:xfrm>
          <a:prstGeom prst="ellipse">
            <a:avLst/>
          </a:prstGeom>
          <a:solidFill>
            <a:srgbClr val="CDDDF0"/>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6" name="Oval 42">
            <a:extLst>
              <a:ext uri="{FF2B5EF4-FFF2-40B4-BE49-F238E27FC236}">
                <a16:creationId xmlns:a16="http://schemas.microsoft.com/office/drawing/2014/main" id="{081BD842-A9A1-5B44-81ED-A97BA390032B}"/>
              </a:ext>
            </a:extLst>
          </p:cNvPr>
          <p:cNvSpPr/>
          <p:nvPr userDrawn="1"/>
        </p:nvSpPr>
        <p:spPr>
          <a:xfrm>
            <a:off x="5392982" y="5249769"/>
            <a:ext cx="830997" cy="830997"/>
          </a:xfrm>
          <a:prstGeom prst="ellipse">
            <a:avLst/>
          </a:prstGeom>
          <a:solidFill>
            <a:srgbClr val="D7EBB4"/>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7" name="Oval 43">
            <a:extLst>
              <a:ext uri="{FF2B5EF4-FFF2-40B4-BE49-F238E27FC236}">
                <a16:creationId xmlns:a16="http://schemas.microsoft.com/office/drawing/2014/main" id="{036EE7D2-A33A-434C-B272-C82E2CDD4D4D}"/>
              </a:ext>
            </a:extLst>
          </p:cNvPr>
          <p:cNvSpPr/>
          <p:nvPr userDrawn="1"/>
        </p:nvSpPr>
        <p:spPr>
          <a:xfrm>
            <a:off x="6742925" y="5249769"/>
            <a:ext cx="830997" cy="830997"/>
          </a:xfrm>
          <a:prstGeom prst="ellipse">
            <a:avLst/>
          </a:prstGeom>
          <a:solidFill>
            <a:srgbClr val="FFDC9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8" name="Oval 44">
            <a:extLst>
              <a:ext uri="{FF2B5EF4-FFF2-40B4-BE49-F238E27FC236}">
                <a16:creationId xmlns:a16="http://schemas.microsoft.com/office/drawing/2014/main" id="{7DD65DA4-F076-C242-813E-8C17DCABCCFB}"/>
              </a:ext>
            </a:extLst>
          </p:cNvPr>
          <p:cNvSpPr/>
          <p:nvPr userDrawn="1"/>
        </p:nvSpPr>
        <p:spPr>
          <a:xfrm>
            <a:off x="8092868" y="5249769"/>
            <a:ext cx="830997" cy="830997"/>
          </a:xfrm>
          <a:prstGeom prst="ellipse">
            <a:avLst/>
          </a:prstGeom>
          <a:solidFill>
            <a:srgbClr val="D7C3F1"/>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39" name="Oval 45">
            <a:extLst>
              <a:ext uri="{FF2B5EF4-FFF2-40B4-BE49-F238E27FC236}">
                <a16:creationId xmlns:a16="http://schemas.microsoft.com/office/drawing/2014/main" id="{8A44D99D-BF66-2848-B460-F59D8ECF5690}"/>
              </a:ext>
            </a:extLst>
          </p:cNvPr>
          <p:cNvSpPr/>
          <p:nvPr userDrawn="1"/>
        </p:nvSpPr>
        <p:spPr>
          <a:xfrm>
            <a:off x="9442811" y="5249769"/>
            <a:ext cx="830997" cy="830997"/>
          </a:xfrm>
          <a:prstGeom prst="ellipse">
            <a:avLst/>
          </a:prstGeom>
          <a:solidFill>
            <a:srgbClr val="F6C3C3"/>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
        <p:nvSpPr>
          <p:cNvPr id="40" name="Oval 46">
            <a:extLst>
              <a:ext uri="{FF2B5EF4-FFF2-40B4-BE49-F238E27FC236}">
                <a16:creationId xmlns:a16="http://schemas.microsoft.com/office/drawing/2014/main" id="{9B130CEB-3D74-B647-BA6B-32F7D70FD354}"/>
              </a:ext>
            </a:extLst>
          </p:cNvPr>
          <p:cNvSpPr/>
          <p:nvPr userDrawn="1"/>
        </p:nvSpPr>
        <p:spPr>
          <a:xfrm>
            <a:off x="10792754" y="5249769"/>
            <a:ext cx="830997" cy="830997"/>
          </a:xfrm>
          <a:prstGeom prst="ellipse">
            <a:avLst/>
          </a:prstGeom>
          <a:solidFill>
            <a:srgbClr val="FFF07D"/>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RU"/>
          </a:p>
        </p:txBody>
      </p:sp>
    </p:spTree>
    <p:extLst>
      <p:ext uri="{BB962C8B-B14F-4D97-AF65-F5344CB8AC3E}">
        <p14:creationId xmlns:p14="http://schemas.microsoft.com/office/powerpoint/2010/main" val="38670546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чистый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A7FA04E4-3213-8F41-B068-4DC28144142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938052A0-3DF0-DC47-B7E0-C20EF981C230}"/>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8C6147F0-3CA1-264C-B2B2-F88597196943}"/>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2CDF50E-4D58-AF4A-ABFD-140AF88B3681}"/>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2171D1-2A5B-7A4A-9760-17CCE51B980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3C71A0C3-CD3E-0748-98E5-6B2507CAB296}"/>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9856D01B-EC9A-6047-B7FB-D47084AB3F50}"/>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83E23342-AC91-354A-9A28-A14FF7BADCD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BB1CCE68-8F57-1A41-BC43-633D2EFC801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195209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чисты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65234703-C735-5D41-99C2-019C7EBECCF4}"/>
              </a:ext>
            </a:extLst>
          </p:cNvPr>
          <p:cNvSpPr/>
          <p:nvPr userDrawn="1"/>
        </p:nvSpPr>
        <p:spPr>
          <a:xfrm>
            <a:off x="0" y="0"/>
            <a:ext cx="1219200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RU"/>
          </a:p>
        </p:txBody>
      </p:sp>
      <p:pic>
        <p:nvPicPr>
          <p:cNvPr id="2" name="Picture 1">
            <a:extLst>
              <a:ext uri="{FF2B5EF4-FFF2-40B4-BE49-F238E27FC236}">
                <a16:creationId xmlns:a16="http://schemas.microsoft.com/office/drawing/2014/main" id="{682F59B5-E815-AE43-BAE2-FA594BB42C02}"/>
              </a:ext>
            </a:extLst>
          </p:cNvPr>
          <p:cNvPicPr>
            <a:picLocks noChangeAspect="1"/>
          </p:cNvPicPr>
          <p:nvPr userDrawn="1"/>
        </p:nvPicPr>
        <p:blipFill>
          <a:blip r:embed="rId3"/>
          <a:srcRect/>
          <a:stretch/>
        </p:blipFill>
        <p:spPr>
          <a:xfrm>
            <a:off x="5310809" y="2643809"/>
            <a:ext cx="1570383" cy="1570383"/>
          </a:xfrm>
          <a:prstGeom prst="rect">
            <a:avLst/>
          </a:prstGeom>
        </p:spPr>
      </p:pic>
    </p:spTree>
    <p:extLst>
      <p:ext uri="{BB962C8B-B14F-4D97-AF65-F5344CB8AC3E}">
        <p14:creationId xmlns:p14="http://schemas.microsoft.com/office/powerpoint/2010/main" val="13870642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Текст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0" name="Picture 4" descr="Icon&#10;&#10;Description automatically generated">
            <a:extLst>
              <a:ext uri="{FF2B5EF4-FFF2-40B4-BE49-F238E27FC236}">
                <a16:creationId xmlns:a16="http://schemas.microsoft.com/office/drawing/2014/main" id="{4A1436AC-5F96-2A4F-BFC7-B3442083EBE4}"/>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11" name="Straight Connector 19">
            <a:extLst>
              <a:ext uri="{FF2B5EF4-FFF2-40B4-BE49-F238E27FC236}">
                <a16:creationId xmlns:a16="http://schemas.microsoft.com/office/drawing/2014/main" id="{067DD2ED-246D-7D41-B51F-FED98BF873F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2" name="Straight Connector 21">
            <a:extLst>
              <a:ext uri="{FF2B5EF4-FFF2-40B4-BE49-F238E27FC236}">
                <a16:creationId xmlns:a16="http://schemas.microsoft.com/office/drawing/2014/main" id="{68E8C250-D449-A743-8975-B5BFB04D9744}"/>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3" name="Straight Connector 25">
            <a:extLst>
              <a:ext uri="{FF2B5EF4-FFF2-40B4-BE49-F238E27FC236}">
                <a16:creationId xmlns:a16="http://schemas.microsoft.com/office/drawing/2014/main" id="{DD1C71CA-B883-AF42-959D-BCA5690AAA4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4D3A12E-0E10-C441-81D2-C3C1EB6A053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9" name="Straight Connector 59">
            <a:extLst>
              <a:ext uri="{FF2B5EF4-FFF2-40B4-BE49-F238E27FC236}">
                <a16:creationId xmlns:a16="http://schemas.microsoft.com/office/drawing/2014/main" id="{3447008E-4F3B-FC4E-B96D-3927FAE1ED1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24" name="Рисунок 23">
            <a:extLst>
              <a:ext uri="{FF2B5EF4-FFF2-40B4-BE49-F238E27FC236}">
                <a16:creationId xmlns:a16="http://schemas.microsoft.com/office/drawing/2014/main" id="{61115A7A-23E5-E442-9551-F72F1CDA57B9}"/>
              </a:ext>
            </a:extLst>
          </p:cNvPr>
          <p:cNvSpPr>
            <a:spLocks noGrp="1"/>
          </p:cNvSpPr>
          <p:nvPr>
            <p:ph type="pic" sz="quarter" idx="10" hasCustomPrompt="1"/>
          </p:nvPr>
        </p:nvSpPr>
        <p:spPr>
          <a:xfrm>
            <a:off x="6684653" y="1447790"/>
            <a:ext cx="4325167" cy="4325107"/>
          </a:xfrm>
          <a:solidFill>
            <a:srgbClr val="D9D9D9"/>
          </a:solidFill>
        </p:spPr>
        <p:txBody>
          <a:bodyPr anchor="ctr">
            <a:norm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1200">
                <a:solidFill>
                  <a:schemeClr val="bg2">
                    <a:lumMod val="10000"/>
                  </a:schemeClr>
                </a:solidFill>
              </a:defRPr>
            </a:lvl1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2800" dirty="0">
                <a:solidFill>
                  <a:schemeClr val="tx1"/>
                </a:solidFill>
                <a:latin typeface="HSE Sans" panose="02000000000000000000" pitchFamily="2" charset="0"/>
              </a:rPr>
              <a:t>Чтобы слайд не выглядел пустым, сюда можно поставить иллюстрацию или фотографию</a:t>
            </a:r>
            <a:endParaRPr lang="en-RU" sz="2800">
              <a:solidFill>
                <a:schemeClr val="tx1"/>
              </a:solidFill>
              <a:latin typeface="HSE Sans" panose="02000000000000000000" pitchFamily="2" charset="0"/>
            </a:endParaRPr>
          </a:p>
        </p:txBody>
      </p:sp>
      <p:sp>
        <p:nvSpPr>
          <p:cNvPr id="32" name="Заголовок 31">
            <a:extLst>
              <a:ext uri="{FF2B5EF4-FFF2-40B4-BE49-F238E27FC236}">
                <a16:creationId xmlns:a16="http://schemas.microsoft.com/office/drawing/2014/main" id="{9ED7AA97-D972-DF4F-B662-A65F2A544CC5}"/>
              </a:ext>
            </a:extLst>
          </p:cNvPr>
          <p:cNvSpPr>
            <a:spLocks noGrp="1"/>
          </p:cNvSpPr>
          <p:nvPr>
            <p:ph type="title" hasCustomPrompt="1"/>
          </p:nvPr>
        </p:nvSpPr>
        <p:spPr>
          <a:xfrm>
            <a:off x="585898" y="1447790"/>
            <a:ext cx="524556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36" name="Текст 35">
            <a:extLst>
              <a:ext uri="{FF2B5EF4-FFF2-40B4-BE49-F238E27FC236}">
                <a16:creationId xmlns:a16="http://schemas.microsoft.com/office/drawing/2014/main" id="{69E35E54-2B19-7441-876F-1C6A84F4F156}"/>
              </a:ext>
            </a:extLst>
          </p:cNvPr>
          <p:cNvSpPr>
            <a:spLocks noGrp="1"/>
          </p:cNvSpPr>
          <p:nvPr>
            <p:ph type="body" sz="quarter" idx="12" hasCustomPrompt="1"/>
          </p:nvPr>
        </p:nvSpPr>
        <p:spPr>
          <a:xfrm>
            <a:off x="585897" y="2379663"/>
            <a:ext cx="5245561" cy="3393234"/>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38" name="Текст 37">
            <a:extLst>
              <a:ext uri="{FF2B5EF4-FFF2-40B4-BE49-F238E27FC236}">
                <a16:creationId xmlns:a16="http://schemas.microsoft.com/office/drawing/2014/main" id="{7FB4A275-856E-364D-8AA4-2071AADC6AAA}"/>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0" name="Текст 39">
            <a:extLst>
              <a:ext uri="{FF2B5EF4-FFF2-40B4-BE49-F238E27FC236}">
                <a16:creationId xmlns:a16="http://schemas.microsoft.com/office/drawing/2014/main" id="{58FBA0EA-8BE0-A643-B258-4E5C34467172}"/>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41" name="Текст 39">
            <a:extLst>
              <a:ext uri="{FF2B5EF4-FFF2-40B4-BE49-F238E27FC236}">
                <a16:creationId xmlns:a16="http://schemas.microsoft.com/office/drawing/2014/main" id="{0BEC062F-1BEB-DE4C-B7EE-C552C9D45F1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134128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Текст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FDC66DB8-29BC-5940-A721-40F10021456A}"/>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DE27C859-478F-3648-8A9D-2C85DBDCAC09}"/>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58EA1144-CFD8-1D47-B430-7014F576043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96EDC73C-5A3C-014E-8E52-04CAFCA9B20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E88681-53A8-3B45-B80A-372EDFB53883}"/>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EDA7D8BF-DF37-704F-B77F-7E40752ACE25}"/>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5026DBD8-54A3-1446-9D3B-BA2B38460F1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E8AA3569-5054-7D47-AB14-BCFB0440D0A6}"/>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Заголовок 31">
            <a:extLst>
              <a:ext uri="{FF2B5EF4-FFF2-40B4-BE49-F238E27FC236}">
                <a16:creationId xmlns:a16="http://schemas.microsoft.com/office/drawing/2014/main" id="{76942483-EB13-0A4B-8060-DB65024C294E}"/>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7" name="Текст 35">
            <a:extLst>
              <a:ext uri="{FF2B5EF4-FFF2-40B4-BE49-F238E27FC236}">
                <a16:creationId xmlns:a16="http://schemas.microsoft.com/office/drawing/2014/main" id="{66FAD63B-F743-0F47-BBE3-D7731766705A}"/>
              </a:ext>
            </a:extLst>
          </p:cNvPr>
          <p:cNvSpPr>
            <a:spLocks noGrp="1"/>
          </p:cNvSpPr>
          <p:nvPr>
            <p:ph type="body" sz="quarter" idx="12" hasCustomPrompt="1"/>
          </p:nvPr>
        </p:nvSpPr>
        <p:spPr>
          <a:xfrm>
            <a:off x="585897" y="2379663"/>
            <a:ext cx="11057971" cy="3745092"/>
          </a:xfrm>
        </p:spPr>
        <p:txBody>
          <a:bodyPr lIns="0" tIns="0" rIns="0" numCol="3" spcCol="252000">
            <a:noAutofit/>
          </a:bodyPr>
          <a:lstStyle>
            <a:lvl1pPr marL="0" marR="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1200"/>
              </a:spcBef>
              <a:spcAft>
                <a:spcPts val="0"/>
              </a:spcAft>
              <a:buClrTx/>
              <a:buSzTx/>
              <a:buFont typeface="Arial" panose="020B0604020202020204" pitchFamily="34" charset="0"/>
              <a:buNone/>
              <a:tabLst/>
              <a:defRPr/>
            </a:pPr>
            <a:r>
              <a:rPr lang="ru-RU" sz="1300" dirty="0">
                <a:latin typeface="HSE Sans" panose="02000000000000000000" pitchFamily="2" charset="0"/>
              </a:rPr>
              <a:t>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текста много, то рекомендуем набирать его в несколько колонок, две или три.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a:t>
            </a:r>
          </a:p>
        </p:txBody>
      </p:sp>
      <p:sp>
        <p:nvSpPr>
          <p:cNvPr id="18" name="Текст 39">
            <a:extLst>
              <a:ext uri="{FF2B5EF4-FFF2-40B4-BE49-F238E27FC236}">
                <a16:creationId xmlns:a16="http://schemas.microsoft.com/office/drawing/2014/main" id="{8A048480-30C9-044E-8C2E-0F67398FEE12}"/>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Tree>
    <p:extLst>
      <p:ext uri="{BB962C8B-B14F-4D97-AF65-F5344CB8AC3E}">
        <p14:creationId xmlns:p14="http://schemas.microsoft.com/office/powerpoint/2010/main" val="3527183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Текст_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0E78CA68-7A0C-CF41-9AC6-A547FB9EC3B0}"/>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45DC512A-A23B-B24D-A1F6-6793976867CF}"/>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21F91649-DF0F-5F45-A43B-2CED9ACDD04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3137B760-1A50-1845-B7F2-1EF31C71C72B}"/>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5ECCF8F-5855-7943-B503-5573887A534D}"/>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FB81B23D-CDD8-E64C-9887-3540F7EE1C4B}"/>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C2D710AE-3CBE-5940-A7EB-F96132E6592D}"/>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FCC5A33D-0A3C-F140-B745-367744A5F308}"/>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5">
            <a:extLst>
              <a:ext uri="{FF2B5EF4-FFF2-40B4-BE49-F238E27FC236}">
                <a16:creationId xmlns:a16="http://schemas.microsoft.com/office/drawing/2014/main" id="{5163BE0A-A745-414A-AF21-D968BD69D2DA}"/>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pPr lvl="0"/>
            <a:r>
              <a:rPr lang="ru-RU" dirty="0"/>
              <a:t>Небольшие куски текста (13</a:t>
            </a:r>
            <a:r>
              <a:rPr lang="en-US" dirty="0" err="1"/>
              <a:t>pt</a:t>
            </a:r>
            <a:r>
              <a:rPr lang="en-US" dirty="0"/>
              <a:t>) </a:t>
            </a:r>
            <a:r>
              <a:rPr lang="ru-RU" dirty="0"/>
              <a:t>можно набирать в одну колонку, но не делайте колонку на всю ширину экрана. Текст, набранный длинной строкой очень трудно читать, подумайте о тех, кто будет читать вашу презентацию. Старайтесь чтобы в строке было в среднем семь — девять слов. Большее количество слов в строке способствует хорошему сну, но не чтению. Если у вас есть свободное пространство и вы считаете, что текст одинок и ему нужна компания, то поставьте рядом небольшое изображение, которое иллюстрирует ваш текст или дополняет его.</a:t>
            </a:r>
          </a:p>
        </p:txBody>
      </p:sp>
      <p:sp>
        <p:nvSpPr>
          <p:cNvPr id="20" name="Текст 35">
            <a:extLst>
              <a:ext uri="{FF2B5EF4-FFF2-40B4-BE49-F238E27FC236}">
                <a16:creationId xmlns:a16="http://schemas.microsoft.com/office/drawing/2014/main" id="{B3D47CF6-5FC1-2346-8894-A7CC39063DE3}"/>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3" name="Текст 22">
            <a:extLst>
              <a:ext uri="{FF2B5EF4-FFF2-40B4-BE49-F238E27FC236}">
                <a16:creationId xmlns:a16="http://schemas.microsoft.com/office/drawing/2014/main" id="{CD14B8F3-89C2-9F45-809E-D1EAF85AC566}"/>
              </a:ext>
            </a:extLst>
          </p:cNvPr>
          <p:cNvSpPr>
            <a:spLocks noGrp="1"/>
          </p:cNvSpPr>
          <p:nvPr>
            <p:ph type="body" sz="quarter" idx="18" hasCustomPrompt="1"/>
          </p:nvPr>
        </p:nvSpPr>
        <p:spPr>
          <a:xfrm>
            <a:off x="6259892" y="2379663"/>
            <a:ext cx="5383968" cy="3451794"/>
          </a:xfrm>
        </p:spPr>
        <p:txBody>
          <a:bodyPr lIns="0" tIns="0" rIns="0" bIns="0">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200" b="0" i="0">
                <a:solidFill>
                  <a:srgbClr val="0E2D69"/>
                </a:solidFill>
                <a:latin typeface="HSE Sans" panose="02000000000000000000" pitchFamily="2" charset="0"/>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ru-RU" sz="3200" dirty="0">
                <a:solidFill>
                  <a:srgbClr val="102D69"/>
                </a:solidFill>
                <a:latin typeface="HSE Sans" panose="02000000000000000000" pitchFamily="2" charset="0"/>
              </a:rPr>
              <a:t>Небольшую фразу, с важной информацией, можно выделить, набрав ее более крупным кеглем, чем обычный  текст. Делать это часто не рекомендуется.</a:t>
            </a:r>
          </a:p>
          <a:p>
            <a:pPr lvl="0"/>
            <a:endParaRPr lang="ru-RU" dirty="0"/>
          </a:p>
        </p:txBody>
      </p:sp>
      <p:sp>
        <p:nvSpPr>
          <p:cNvPr id="24" name="Текст 39">
            <a:extLst>
              <a:ext uri="{FF2B5EF4-FFF2-40B4-BE49-F238E27FC236}">
                <a16:creationId xmlns:a16="http://schemas.microsoft.com/office/drawing/2014/main" id="{3BE4279A-8109-B244-B721-18F10C696B17}"/>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5" name="Заголовок 31">
            <a:extLst>
              <a:ext uri="{FF2B5EF4-FFF2-40B4-BE49-F238E27FC236}">
                <a16:creationId xmlns:a16="http://schemas.microsoft.com/office/drawing/2014/main" id="{B32DC3D4-97A5-3E4F-A29B-422D5E3129B7}"/>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Tree>
    <p:extLst>
      <p:ext uri="{BB962C8B-B14F-4D97-AF65-F5344CB8AC3E}">
        <p14:creationId xmlns:p14="http://schemas.microsoft.com/office/powerpoint/2010/main" val="6637956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График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7" name="Picture 4" descr="Icon&#10;&#10;Description automatically generated">
            <a:extLst>
              <a:ext uri="{FF2B5EF4-FFF2-40B4-BE49-F238E27FC236}">
                <a16:creationId xmlns:a16="http://schemas.microsoft.com/office/drawing/2014/main" id="{9E89D752-CAC6-0943-9A3D-4C52DBF50CE2}"/>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8" name="Straight Connector 19">
            <a:extLst>
              <a:ext uri="{FF2B5EF4-FFF2-40B4-BE49-F238E27FC236}">
                <a16:creationId xmlns:a16="http://schemas.microsoft.com/office/drawing/2014/main" id="{64D89E64-93BB-044D-B3D4-8F2679C5CA4C}"/>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1">
            <a:extLst>
              <a:ext uri="{FF2B5EF4-FFF2-40B4-BE49-F238E27FC236}">
                <a16:creationId xmlns:a16="http://schemas.microsoft.com/office/drawing/2014/main" id="{D0C3B169-866D-C645-AF76-00F8C2A97E9B}"/>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5">
            <a:extLst>
              <a:ext uri="{FF2B5EF4-FFF2-40B4-BE49-F238E27FC236}">
                <a16:creationId xmlns:a16="http://schemas.microsoft.com/office/drawing/2014/main" id="{FDDF48AB-D8AE-0E42-A544-8EA5B8744778}"/>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6DF89EC-1E7C-3B40-85F4-6D19A7D29AC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2" name="Straight Connector 59">
            <a:extLst>
              <a:ext uri="{FF2B5EF4-FFF2-40B4-BE49-F238E27FC236}">
                <a16:creationId xmlns:a16="http://schemas.microsoft.com/office/drawing/2014/main" id="{019D6862-BD52-734D-9E19-38C147CA2D2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3" name="Текст 37">
            <a:extLst>
              <a:ext uri="{FF2B5EF4-FFF2-40B4-BE49-F238E27FC236}">
                <a16:creationId xmlns:a16="http://schemas.microsoft.com/office/drawing/2014/main" id="{A9BD5ADD-B3F2-C342-82F7-83683F040D2F}"/>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4F15CBC0-FC8B-744E-95A7-C9863CDC31B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6" name="Текст 39">
            <a:extLst>
              <a:ext uri="{FF2B5EF4-FFF2-40B4-BE49-F238E27FC236}">
                <a16:creationId xmlns:a16="http://schemas.microsoft.com/office/drawing/2014/main" id="{BC3B54AA-A0BD-E646-B3B7-C0E724D26D23}"/>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B3F16318-C9C3-B948-A508-4BC53D0B7716}"/>
              </a:ext>
            </a:extLst>
          </p:cNvPr>
          <p:cNvSpPr>
            <a:spLocks noGrp="1"/>
          </p:cNvSpPr>
          <p:nvPr>
            <p:ph type="title" hasCustomPrompt="1"/>
          </p:nvPr>
        </p:nvSpPr>
        <p:spPr>
          <a:xfrm>
            <a:off x="585899" y="1447790"/>
            <a:ext cx="4322530"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a:t>
            </a:r>
            <a:br>
              <a:rPr lang="ru-RU" sz="2400" dirty="0">
                <a:solidFill>
                  <a:srgbClr val="102D69"/>
                </a:solidFill>
                <a:latin typeface="HSE Sans" panose="02000000000000000000" pitchFamily="2" charset="0"/>
              </a:rPr>
            </a:br>
            <a:r>
              <a:rPr lang="ru-RU" sz="2400" dirty="0">
                <a:solidFill>
                  <a:srgbClr val="102D69"/>
                </a:solidFill>
                <a:latin typeface="HSE Sans" panose="02000000000000000000" pitchFamily="2" charset="0"/>
              </a:rPr>
              <a:t>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18" name="Текст 35">
            <a:extLst>
              <a:ext uri="{FF2B5EF4-FFF2-40B4-BE49-F238E27FC236}">
                <a16:creationId xmlns:a16="http://schemas.microsoft.com/office/drawing/2014/main" id="{23B3E5FB-BBCE-4149-AD9A-8CAB06CC9FCF}"/>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
        <p:nvSpPr>
          <p:cNvPr id="19" name="Текст 35">
            <a:extLst>
              <a:ext uri="{FF2B5EF4-FFF2-40B4-BE49-F238E27FC236}">
                <a16:creationId xmlns:a16="http://schemas.microsoft.com/office/drawing/2014/main" id="{658542D3-7E45-6E46-8039-27C4C43DD617}"/>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57965DCA-4776-7546-97FD-A69317A34CF2}"/>
              </a:ext>
            </a:extLst>
          </p:cNvPr>
          <p:cNvSpPr>
            <a:spLocks noGrp="1"/>
          </p:cNvSpPr>
          <p:nvPr>
            <p:ph type="chart" sz="quarter" idx="10"/>
          </p:nvPr>
        </p:nvSpPr>
        <p:spPr>
          <a:xfrm>
            <a:off x="5272097" y="1447790"/>
            <a:ext cx="6371768" cy="4289457"/>
          </a:xfrm>
        </p:spPr>
        <p:txBody>
          <a:bodyPr/>
          <a:lstStyle/>
          <a:p>
            <a:endParaRPr lang="ru-RU"/>
          </a:p>
        </p:txBody>
      </p:sp>
    </p:spTree>
    <p:extLst>
      <p:ext uri="{BB962C8B-B14F-4D97-AF65-F5344CB8AC3E}">
        <p14:creationId xmlns:p14="http://schemas.microsoft.com/office/powerpoint/2010/main" val="25071134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График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11D7C3EB-CCEB-E142-9753-8B2D75A0A80D}"/>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527C9F89-51CC-D243-9351-73AB081DB944}"/>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F09EE119-6C80-E846-95F9-BB3907664128}"/>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6C0A681B-44BF-6A46-98D8-483EF13B9114}"/>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65A5D7C-EB12-9D4D-A99A-4B26C81B738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D4C3D74D-BE91-9547-ADCA-ACCE93C18789}"/>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3E0AB43B-5E98-6042-A282-C61E0C5A37B9}"/>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7388A8DF-D130-5445-A3F8-F96E1202BA19}"/>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02CBC466-1703-7541-94E4-AC76F4E6D938}"/>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20" name="Текст 35">
            <a:extLst>
              <a:ext uri="{FF2B5EF4-FFF2-40B4-BE49-F238E27FC236}">
                <a16:creationId xmlns:a16="http://schemas.microsoft.com/office/drawing/2014/main" id="{5812BF3C-1D24-3640-84D2-BFFCA525AE5F}"/>
              </a:ext>
            </a:extLst>
          </p:cNvPr>
          <p:cNvSpPr>
            <a:spLocks noGrp="1"/>
          </p:cNvSpPr>
          <p:nvPr>
            <p:ph type="body" sz="quarter" idx="16" hasCustomPrompt="1"/>
          </p:nvPr>
        </p:nvSpPr>
        <p:spPr>
          <a:xfrm>
            <a:off x="585897" y="5183249"/>
            <a:ext cx="3934345" cy="553998"/>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0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000" dirty="0">
                <a:latin typeface="HSE Sans" panose="02000000000000000000" pitchFamily="2" charset="0"/>
              </a:rPr>
              <a:t>Примечания, или любая другая пояснительная или дополнительная информация набираются шрифтом размером 10 </a:t>
            </a:r>
            <a:r>
              <a:rPr lang="en-GB" sz="1000" dirty="0" err="1">
                <a:latin typeface="HSE Sans" panose="02000000000000000000" pitchFamily="2" charset="0"/>
              </a:rPr>
              <a:t>pt</a:t>
            </a:r>
            <a:endParaRPr lang="ru-RU" sz="1000" dirty="0">
              <a:latin typeface="HSE Sans" panose="02000000000000000000" pitchFamily="2" charset="0"/>
            </a:endParaRPr>
          </a:p>
        </p:txBody>
      </p:sp>
      <p:sp>
        <p:nvSpPr>
          <p:cNvPr id="21" name="Диаграмма 7">
            <a:extLst>
              <a:ext uri="{FF2B5EF4-FFF2-40B4-BE49-F238E27FC236}">
                <a16:creationId xmlns:a16="http://schemas.microsoft.com/office/drawing/2014/main" id="{BCBBDD44-9DC9-F74E-979F-120A7BBD4EE1}"/>
              </a:ext>
            </a:extLst>
          </p:cNvPr>
          <p:cNvSpPr>
            <a:spLocks noGrp="1"/>
          </p:cNvSpPr>
          <p:nvPr>
            <p:ph type="chart" sz="quarter" idx="10"/>
          </p:nvPr>
        </p:nvSpPr>
        <p:spPr>
          <a:xfrm>
            <a:off x="5272097" y="1447790"/>
            <a:ext cx="6371768" cy="4289457"/>
          </a:xfrm>
        </p:spPr>
        <p:txBody>
          <a:bodyPr/>
          <a:lstStyle/>
          <a:p>
            <a:endParaRPr lang="ru-RU"/>
          </a:p>
        </p:txBody>
      </p:sp>
      <p:sp>
        <p:nvSpPr>
          <p:cNvPr id="23" name="Текст 22">
            <a:extLst>
              <a:ext uri="{FF2B5EF4-FFF2-40B4-BE49-F238E27FC236}">
                <a16:creationId xmlns:a16="http://schemas.microsoft.com/office/drawing/2014/main" id="{7C68DF7B-E804-E44B-83DF-5DC36AF76F43}"/>
              </a:ext>
            </a:extLst>
          </p:cNvPr>
          <p:cNvSpPr>
            <a:spLocks noGrp="1"/>
          </p:cNvSpPr>
          <p:nvPr>
            <p:ph type="body" sz="quarter" idx="17" hasCustomPrompt="1"/>
          </p:nvPr>
        </p:nvSpPr>
        <p:spPr>
          <a:xfrm>
            <a:off x="585788" y="1447064"/>
            <a:ext cx="4322762" cy="703205"/>
          </a:xfrm>
        </p:spPr>
        <p:txBody>
          <a:bodyPr>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графика. Обратите внимание, что название графика набирается меньшим кеглем, чем заголовок</a:t>
            </a:r>
            <a:r>
              <a:rPr lang="en-GB" sz="1600" dirty="0">
                <a:solidFill>
                  <a:srgbClr val="102D69"/>
                </a:solidFill>
                <a:latin typeface="HSE Sans" panose="02000000000000000000" pitchFamily="2" charset="0"/>
              </a:rPr>
              <a:t> (16pt)</a:t>
            </a:r>
            <a:endParaRPr lang="ru-RU" sz="1600" dirty="0">
              <a:solidFill>
                <a:srgbClr val="102D69"/>
              </a:solidFill>
              <a:latin typeface="HSE Sans" panose="02000000000000000000" pitchFamily="2" charset="0"/>
            </a:endParaRPr>
          </a:p>
        </p:txBody>
      </p:sp>
      <p:sp>
        <p:nvSpPr>
          <p:cNvPr id="28" name="Текст 35">
            <a:extLst>
              <a:ext uri="{FF2B5EF4-FFF2-40B4-BE49-F238E27FC236}">
                <a16:creationId xmlns:a16="http://schemas.microsoft.com/office/drawing/2014/main" id="{89E931D8-2901-A54D-86EA-096E47B81880}"/>
              </a:ext>
            </a:extLst>
          </p:cNvPr>
          <p:cNvSpPr>
            <a:spLocks noGrp="1"/>
          </p:cNvSpPr>
          <p:nvPr>
            <p:ph type="body" sz="quarter" idx="12" hasCustomPrompt="1"/>
          </p:nvPr>
        </p:nvSpPr>
        <p:spPr>
          <a:xfrm>
            <a:off x="585898" y="2379663"/>
            <a:ext cx="4322531" cy="239937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7648898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Цифры">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4" descr="Icon&#10;&#10;Description automatically generated">
            <a:extLst>
              <a:ext uri="{FF2B5EF4-FFF2-40B4-BE49-F238E27FC236}">
                <a16:creationId xmlns:a16="http://schemas.microsoft.com/office/drawing/2014/main" id="{E9A64721-E55E-8749-B29E-51DD8955936F}"/>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7" name="Straight Connector 19">
            <a:extLst>
              <a:ext uri="{FF2B5EF4-FFF2-40B4-BE49-F238E27FC236}">
                <a16:creationId xmlns:a16="http://schemas.microsoft.com/office/drawing/2014/main" id="{B0C162B7-B84F-874A-960E-31F512518C6E}"/>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1">
            <a:extLst>
              <a:ext uri="{FF2B5EF4-FFF2-40B4-BE49-F238E27FC236}">
                <a16:creationId xmlns:a16="http://schemas.microsoft.com/office/drawing/2014/main" id="{1CB321BB-9FE3-294F-85D8-AA7DC75CA4AF}"/>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9" name="Straight Connector 25">
            <a:extLst>
              <a:ext uri="{FF2B5EF4-FFF2-40B4-BE49-F238E27FC236}">
                <a16:creationId xmlns:a16="http://schemas.microsoft.com/office/drawing/2014/main" id="{0A610A45-8712-8A45-AFB3-931CF468EC32}"/>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30460EF6-ECAD-8941-8132-1B3E005D6067}"/>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1" name="Straight Connector 59">
            <a:extLst>
              <a:ext uri="{FF2B5EF4-FFF2-40B4-BE49-F238E27FC236}">
                <a16:creationId xmlns:a16="http://schemas.microsoft.com/office/drawing/2014/main" id="{41AE56A2-5FAA-FD44-AE1A-338E1E304184}"/>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Текст 37">
            <a:extLst>
              <a:ext uri="{FF2B5EF4-FFF2-40B4-BE49-F238E27FC236}">
                <a16:creationId xmlns:a16="http://schemas.microsoft.com/office/drawing/2014/main" id="{D9986185-6D5E-FD48-A5CA-AF2D5B58A3E7}"/>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3" name="Текст 39">
            <a:extLst>
              <a:ext uri="{FF2B5EF4-FFF2-40B4-BE49-F238E27FC236}">
                <a16:creationId xmlns:a16="http://schemas.microsoft.com/office/drawing/2014/main" id="{5DBFD327-E3A8-944A-AABF-7D813AD0F13C}"/>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D206FCE0-05C3-2C45-A7D6-1FC287C017BE}"/>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Заголовок 31">
            <a:extLst>
              <a:ext uri="{FF2B5EF4-FFF2-40B4-BE49-F238E27FC236}">
                <a16:creationId xmlns:a16="http://schemas.microsoft.com/office/drawing/2014/main" id="{3B28B62E-5EE9-834C-9BB6-BD66079B8164}"/>
              </a:ext>
            </a:extLst>
          </p:cNvPr>
          <p:cNvSpPr>
            <a:spLocks noGrp="1"/>
          </p:cNvSpPr>
          <p:nvPr>
            <p:ph type="title" hasCustomPrompt="1"/>
          </p:nvPr>
        </p:nvSpPr>
        <p:spPr>
          <a:xfrm>
            <a:off x="585897" y="1447790"/>
            <a:ext cx="11057955" cy="777025"/>
          </a:xfrm>
        </p:spPr>
        <p:txBody>
          <a:bodyPr lIns="0" tIns="0" rIns="0" bIns="0" anchor="t">
            <a:normAutofit/>
          </a:bodyPr>
          <a:lstStyle>
            <a:lvl1pPr>
              <a:lnSpc>
                <a:spcPct val="100000"/>
              </a:lnSpc>
              <a:defRPr sz="2400" b="0" i="0">
                <a:latin typeface="HSE Sans" panose="02000000000000000000" pitchFamily="2" charset="0"/>
              </a:defRPr>
            </a:lvl1pPr>
          </a:lstStyle>
          <a:p>
            <a:r>
              <a:rPr lang="ru-RU" sz="2400" dirty="0">
                <a:solidFill>
                  <a:srgbClr val="102D69"/>
                </a:solidFill>
                <a:latin typeface="HSE Sans" panose="02000000000000000000" pitchFamily="2" charset="0"/>
              </a:rPr>
              <a:t>Заголовок может быть набран в две или три строки</a:t>
            </a:r>
            <a:r>
              <a:rPr lang="en-GB" sz="2400" dirty="0">
                <a:solidFill>
                  <a:srgbClr val="102D69"/>
                </a:solidFill>
                <a:latin typeface="HSE Sans" panose="02000000000000000000" pitchFamily="2" charset="0"/>
              </a:rPr>
              <a:t> (24 </a:t>
            </a:r>
            <a:r>
              <a:rPr lang="en-GB" sz="2400" dirty="0" err="1">
                <a:solidFill>
                  <a:srgbClr val="102D69"/>
                </a:solidFill>
                <a:latin typeface="HSE Sans" panose="02000000000000000000" pitchFamily="2" charset="0"/>
              </a:rPr>
              <a:t>pt</a:t>
            </a:r>
            <a:r>
              <a:rPr lang="en-GB" sz="2400" dirty="0">
                <a:solidFill>
                  <a:srgbClr val="102D69"/>
                </a:solidFill>
                <a:latin typeface="HSE Sans" panose="02000000000000000000" pitchFamily="2" charset="0"/>
              </a:rPr>
              <a:t>)</a:t>
            </a:r>
            <a:endParaRPr lang="ru-RU" sz="2400" dirty="0">
              <a:solidFill>
                <a:srgbClr val="102D69"/>
              </a:solidFill>
              <a:latin typeface="HSE Sans" panose="02000000000000000000" pitchFamily="2" charset="0"/>
            </a:endParaRPr>
          </a:p>
        </p:txBody>
      </p:sp>
      <p:sp>
        <p:nvSpPr>
          <p:cNvPr id="24" name="Текст 35">
            <a:extLst>
              <a:ext uri="{FF2B5EF4-FFF2-40B4-BE49-F238E27FC236}">
                <a16:creationId xmlns:a16="http://schemas.microsoft.com/office/drawing/2014/main" id="{621215DE-C1FD-2B4C-B236-AF679CF906BE}"/>
              </a:ext>
            </a:extLst>
          </p:cNvPr>
          <p:cNvSpPr>
            <a:spLocks noGrp="1"/>
          </p:cNvSpPr>
          <p:nvPr>
            <p:ph type="body" sz="quarter" idx="12" hasCustomPrompt="1"/>
          </p:nvPr>
        </p:nvSpPr>
        <p:spPr>
          <a:xfrm>
            <a:off x="575076" y="4103994"/>
            <a:ext cx="2758143"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5" name="Текст 35">
            <a:extLst>
              <a:ext uri="{FF2B5EF4-FFF2-40B4-BE49-F238E27FC236}">
                <a16:creationId xmlns:a16="http://schemas.microsoft.com/office/drawing/2014/main" id="{8BC2F90D-0CE0-574C-A7C1-EAA3E6F1AB56}"/>
              </a:ext>
            </a:extLst>
          </p:cNvPr>
          <p:cNvSpPr>
            <a:spLocks noGrp="1"/>
          </p:cNvSpPr>
          <p:nvPr>
            <p:ph type="body" sz="quarter" idx="16" hasCustomPrompt="1"/>
          </p:nvPr>
        </p:nvSpPr>
        <p:spPr>
          <a:xfrm>
            <a:off x="4047007"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6" name="Текст 35">
            <a:extLst>
              <a:ext uri="{FF2B5EF4-FFF2-40B4-BE49-F238E27FC236}">
                <a16:creationId xmlns:a16="http://schemas.microsoft.com/office/drawing/2014/main" id="{239E188B-2696-8A48-9F8A-36223EEF61E9}"/>
              </a:ext>
            </a:extLst>
          </p:cNvPr>
          <p:cNvSpPr>
            <a:spLocks noGrp="1"/>
          </p:cNvSpPr>
          <p:nvPr>
            <p:ph type="body" sz="quarter" idx="17" hasCustomPrompt="1"/>
          </p:nvPr>
        </p:nvSpPr>
        <p:spPr>
          <a:xfrm>
            <a:off x="7518938" y="4103994"/>
            <a:ext cx="2757612" cy="1569661"/>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ru-RU" sz="1300" dirty="0">
                <a:latin typeface="HSE Sans" panose="02000000000000000000" pitchFamily="2" charset="0"/>
              </a:rPr>
              <a:t>Если у вас мало данных, то не переживайте. Сделайте несколько крупных цифр и аккуратные подписи к ним, это позволит подать информацию красиво и аккуратно.</a:t>
            </a:r>
          </a:p>
        </p:txBody>
      </p:sp>
      <p:sp>
        <p:nvSpPr>
          <p:cNvPr id="28" name="Текст 27">
            <a:extLst>
              <a:ext uri="{FF2B5EF4-FFF2-40B4-BE49-F238E27FC236}">
                <a16:creationId xmlns:a16="http://schemas.microsoft.com/office/drawing/2014/main" id="{379BF4C6-F899-294C-B88E-8363AFBEEC2A}"/>
              </a:ext>
            </a:extLst>
          </p:cNvPr>
          <p:cNvSpPr>
            <a:spLocks noGrp="1"/>
          </p:cNvSpPr>
          <p:nvPr>
            <p:ph type="body" sz="quarter" idx="18" hasCustomPrompt="1"/>
          </p:nvPr>
        </p:nvSpPr>
        <p:spPr>
          <a:xfrm>
            <a:off x="575076"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152</a:t>
            </a:r>
            <a:endParaRPr lang="ru-RU" dirty="0"/>
          </a:p>
        </p:txBody>
      </p:sp>
      <p:sp>
        <p:nvSpPr>
          <p:cNvPr id="29" name="Текст 27">
            <a:extLst>
              <a:ext uri="{FF2B5EF4-FFF2-40B4-BE49-F238E27FC236}">
                <a16:creationId xmlns:a16="http://schemas.microsoft.com/office/drawing/2014/main" id="{DE7F352B-F6D9-B545-A835-443A55956E74}"/>
              </a:ext>
            </a:extLst>
          </p:cNvPr>
          <p:cNvSpPr>
            <a:spLocks noGrp="1"/>
          </p:cNvSpPr>
          <p:nvPr>
            <p:ph type="body" sz="quarter" idx="19" hasCustomPrompt="1"/>
          </p:nvPr>
        </p:nvSpPr>
        <p:spPr>
          <a:xfrm>
            <a:off x="4047007"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95</a:t>
            </a:r>
            <a:endParaRPr lang="ru-RU" dirty="0"/>
          </a:p>
        </p:txBody>
      </p:sp>
      <p:sp>
        <p:nvSpPr>
          <p:cNvPr id="30" name="Текст 27">
            <a:extLst>
              <a:ext uri="{FF2B5EF4-FFF2-40B4-BE49-F238E27FC236}">
                <a16:creationId xmlns:a16="http://schemas.microsoft.com/office/drawing/2014/main" id="{D1D5AF9F-C1B0-7842-8789-1DB8963D981B}"/>
              </a:ext>
            </a:extLst>
          </p:cNvPr>
          <p:cNvSpPr>
            <a:spLocks noGrp="1"/>
          </p:cNvSpPr>
          <p:nvPr>
            <p:ph type="body" sz="quarter" idx="20" hasCustomPrompt="1"/>
          </p:nvPr>
        </p:nvSpPr>
        <p:spPr>
          <a:xfrm>
            <a:off x="7518938" y="2710235"/>
            <a:ext cx="2758143" cy="1164116"/>
          </a:xfrm>
        </p:spPr>
        <p:txBody>
          <a:bodyPr lIns="0" tIns="0" rIns="0" bIns="0">
            <a:noAutofit/>
          </a:bodyPr>
          <a:lstStyle>
            <a:lvl1pPr marL="0" indent="0">
              <a:buNone/>
              <a:defRPr sz="9600">
                <a:latin typeface="HSE Sans" panose="02000000000000000000" pitchFamily="2" charset="0"/>
              </a:defRPr>
            </a:lvl1pPr>
            <a:lvl2pPr>
              <a:defRPr sz="9600">
                <a:latin typeface="HSE Sans" panose="02000000000000000000" pitchFamily="2" charset="0"/>
              </a:defRPr>
            </a:lvl2pPr>
            <a:lvl3pPr>
              <a:defRPr sz="9600">
                <a:latin typeface="HSE Sans" panose="02000000000000000000" pitchFamily="2" charset="0"/>
              </a:defRPr>
            </a:lvl3pPr>
            <a:lvl4pPr>
              <a:defRPr sz="9600">
                <a:latin typeface="HSE Sans" panose="02000000000000000000" pitchFamily="2" charset="0"/>
              </a:defRPr>
            </a:lvl4pPr>
            <a:lvl5pPr>
              <a:defRPr sz="9600">
                <a:latin typeface="HSE Sans" panose="02000000000000000000" pitchFamily="2" charset="0"/>
              </a:defRPr>
            </a:lvl5pPr>
          </a:lstStyle>
          <a:p>
            <a:pPr lvl="0"/>
            <a:r>
              <a:rPr lang="ru-RU" sz="9600" dirty="0">
                <a:solidFill>
                  <a:srgbClr val="102D69"/>
                </a:solidFill>
                <a:latin typeface="HSE Sans" panose="02000000000000000000" pitchFamily="2" charset="0"/>
              </a:rPr>
              <a:t>284</a:t>
            </a:r>
            <a:endParaRPr lang="ru-RU" dirty="0"/>
          </a:p>
        </p:txBody>
      </p:sp>
    </p:spTree>
    <p:extLst>
      <p:ext uri="{BB962C8B-B14F-4D97-AF65-F5344CB8AC3E}">
        <p14:creationId xmlns:p14="http://schemas.microsoft.com/office/powerpoint/2010/main" val="20570523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Таблица_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descr="Icon&#10;&#10;Description automatically generated">
            <a:extLst>
              <a:ext uri="{FF2B5EF4-FFF2-40B4-BE49-F238E27FC236}">
                <a16:creationId xmlns:a16="http://schemas.microsoft.com/office/drawing/2014/main" id="{C5425806-16DD-844E-927C-26E7143A9ED8}"/>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6" name="Straight Connector 19">
            <a:extLst>
              <a:ext uri="{FF2B5EF4-FFF2-40B4-BE49-F238E27FC236}">
                <a16:creationId xmlns:a16="http://schemas.microsoft.com/office/drawing/2014/main" id="{479746FF-3282-DF46-9D7C-D80431604A55}"/>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7" name="Straight Connector 21">
            <a:extLst>
              <a:ext uri="{FF2B5EF4-FFF2-40B4-BE49-F238E27FC236}">
                <a16:creationId xmlns:a16="http://schemas.microsoft.com/office/drawing/2014/main" id="{51B44297-B0E7-D74D-B291-D39A0D468B42}"/>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8" name="Straight Connector 25">
            <a:extLst>
              <a:ext uri="{FF2B5EF4-FFF2-40B4-BE49-F238E27FC236}">
                <a16:creationId xmlns:a16="http://schemas.microsoft.com/office/drawing/2014/main" id="{0EA4A057-F0CB-E04F-B472-4A1ABFB64C66}"/>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764502F5-56EE-354B-A3B1-E79F8B00517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0" name="Straight Connector 59">
            <a:extLst>
              <a:ext uri="{FF2B5EF4-FFF2-40B4-BE49-F238E27FC236}">
                <a16:creationId xmlns:a16="http://schemas.microsoft.com/office/drawing/2014/main" id="{A80E0956-5C10-CC40-A426-CBD2E0C4158E}"/>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1" name="Текст 37">
            <a:extLst>
              <a:ext uri="{FF2B5EF4-FFF2-40B4-BE49-F238E27FC236}">
                <a16:creationId xmlns:a16="http://schemas.microsoft.com/office/drawing/2014/main" id="{6EC59AAD-5962-8D49-BF4D-7DA5D573073E}"/>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2" name="Текст 39">
            <a:extLst>
              <a:ext uri="{FF2B5EF4-FFF2-40B4-BE49-F238E27FC236}">
                <a16:creationId xmlns:a16="http://schemas.microsoft.com/office/drawing/2014/main" id="{49041ACC-EEF4-D34B-A7DE-87B1AF2ED383}"/>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4" name="Текст 39">
            <a:extLst>
              <a:ext uri="{FF2B5EF4-FFF2-40B4-BE49-F238E27FC236}">
                <a16:creationId xmlns:a16="http://schemas.microsoft.com/office/drawing/2014/main" id="{BF93B2CC-81A4-0943-AF6C-C86576792995}"/>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22">
            <a:extLst>
              <a:ext uri="{FF2B5EF4-FFF2-40B4-BE49-F238E27FC236}">
                <a16:creationId xmlns:a16="http://schemas.microsoft.com/office/drawing/2014/main" id="{51340CB4-0355-3640-A212-F684523CDCCF}"/>
              </a:ext>
            </a:extLst>
          </p:cNvPr>
          <p:cNvSpPr>
            <a:spLocks noGrp="1"/>
          </p:cNvSpPr>
          <p:nvPr>
            <p:ph type="body" sz="quarter" idx="17" hasCustomPrompt="1"/>
          </p:nvPr>
        </p:nvSpPr>
        <p:spPr>
          <a:xfrm>
            <a:off x="585787" y="1447065"/>
            <a:ext cx="11058065" cy="307778"/>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7" name="Текст 16">
            <a:extLst>
              <a:ext uri="{FF2B5EF4-FFF2-40B4-BE49-F238E27FC236}">
                <a16:creationId xmlns:a16="http://schemas.microsoft.com/office/drawing/2014/main" id="{8C6F2EA4-CEDC-324C-9C06-8713118041EB}"/>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19" name="Таблица 18">
            <a:extLst>
              <a:ext uri="{FF2B5EF4-FFF2-40B4-BE49-F238E27FC236}">
                <a16:creationId xmlns:a16="http://schemas.microsoft.com/office/drawing/2014/main" id="{7B291085-A9B9-D842-B1A7-96258FAF012C}"/>
              </a:ext>
            </a:extLst>
          </p:cNvPr>
          <p:cNvSpPr>
            <a:spLocks noGrp="1"/>
          </p:cNvSpPr>
          <p:nvPr>
            <p:ph type="tbl" sz="quarter" idx="19"/>
          </p:nvPr>
        </p:nvSpPr>
        <p:spPr>
          <a:xfrm>
            <a:off x="585787" y="1984076"/>
            <a:ext cx="11058527" cy="3519576"/>
          </a:xfrm>
        </p:spPr>
        <p:txBody>
          <a:bodyPr/>
          <a:lstStyle/>
          <a:p>
            <a:endParaRPr lang="ru-RU"/>
          </a:p>
        </p:txBody>
      </p:sp>
    </p:spTree>
    <p:extLst>
      <p:ext uri="{BB962C8B-B14F-4D97-AF65-F5344CB8AC3E}">
        <p14:creationId xmlns:p14="http://schemas.microsoft.com/office/powerpoint/2010/main" val="24401603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Таблица_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4" descr="Icon&#10;&#10;Description automatically generated">
            <a:extLst>
              <a:ext uri="{FF2B5EF4-FFF2-40B4-BE49-F238E27FC236}">
                <a16:creationId xmlns:a16="http://schemas.microsoft.com/office/drawing/2014/main" id="{259ABC72-D738-1143-BF2A-D85AE9A4F73B}"/>
              </a:ext>
            </a:extLst>
          </p:cNvPr>
          <p:cNvPicPr>
            <a:picLocks noChangeAspect="1"/>
          </p:cNvPicPr>
          <p:nvPr userDrawn="1"/>
        </p:nvPicPr>
        <p:blipFill>
          <a:blip r:embed="rId3"/>
          <a:stretch>
            <a:fillRect/>
          </a:stretch>
        </p:blipFill>
        <p:spPr>
          <a:xfrm>
            <a:off x="517199" y="464363"/>
            <a:ext cx="448276" cy="448276"/>
          </a:xfrm>
          <a:prstGeom prst="rect">
            <a:avLst/>
          </a:prstGeom>
        </p:spPr>
      </p:pic>
      <p:cxnSp>
        <p:nvCxnSpPr>
          <p:cNvPr id="9" name="Straight Connector 19">
            <a:extLst>
              <a:ext uri="{FF2B5EF4-FFF2-40B4-BE49-F238E27FC236}">
                <a16:creationId xmlns:a16="http://schemas.microsoft.com/office/drawing/2014/main" id="{237A1E42-2FC3-8841-8C41-992C5BC2368D}"/>
              </a:ext>
            </a:extLst>
          </p:cNvPr>
          <p:cNvCxnSpPr>
            <a:cxnSpLocks/>
          </p:cNvCxnSpPr>
          <p:nvPr userDrawn="1"/>
        </p:nvCxnSpPr>
        <p:spPr>
          <a:xfrm>
            <a:off x="329868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0" name="Straight Connector 21">
            <a:extLst>
              <a:ext uri="{FF2B5EF4-FFF2-40B4-BE49-F238E27FC236}">
                <a16:creationId xmlns:a16="http://schemas.microsoft.com/office/drawing/2014/main" id="{47503EA0-3883-E24D-9EB8-7B6175182929}"/>
              </a:ext>
            </a:extLst>
          </p:cNvPr>
          <p:cNvCxnSpPr>
            <a:cxnSpLocks/>
          </p:cNvCxnSpPr>
          <p:nvPr userDrawn="1"/>
        </p:nvCxnSpPr>
        <p:spPr>
          <a:xfrm>
            <a:off x="6099416"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cxnSp>
        <p:nvCxnSpPr>
          <p:cNvPr id="11" name="Straight Connector 25">
            <a:extLst>
              <a:ext uri="{FF2B5EF4-FFF2-40B4-BE49-F238E27FC236}">
                <a16:creationId xmlns:a16="http://schemas.microsoft.com/office/drawing/2014/main" id="{E0144DF2-9891-324D-B34E-AFA025FBCBF9}"/>
              </a:ext>
            </a:extLst>
          </p:cNvPr>
          <p:cNvCxnSpPr>
            <a:cxnSpLocks/>
          </p:cNvCxnSpPr>
          <p:nvPr userDrawn="1"/>
        </p:nvCxnSpPr>
        <p:spPr>
          <a:xfrm>
            <a:off x="10277081"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33F65D6-1072-F140-B6A5-758D7B595A92}"/>
              </a:ext>
            </a:extLst>
          </p:cNvPr>
          <p:cNvSpPr txBox="1"/>
          <p:nvPr userDrawn="1"/>
        </p:nvSpPr>
        <p:spPr>
          <a:xfrm>
            <a:off x="10410201" y="532278"/>
            <a:ext cx="671977" cy="307777"/>
          </a:xfrm>
          <a:prstGeom prst="rect">
            <a:avLst/>
          </a:prstGeom>
          <a:noFill/>
        </p:spPr>
        <p:txBody>
          <a:bodyPr wrap="square" lIns="0" tIns="0" rIns="0" bIns="0" rtlCol="0">
            <a:spAutoFit/>
          </a:bodyPr>
          <a:lstStyle/>
          <a:p>
            <a:fld id="{32AF94B5-93D7-5247-B727-C7089232F508}" type="slidenum">
              <a:rPr lang="ru-RU" sz="2000" smtClean="0">
                <a:solidFill>
                  <a:srgbClr val="102D69"/>
                </a:solidFill>
                <a:latin typeface="HSE Sans" panose="02000000000000000000" pitchFamily="2" charset="0"/>
              </a:rPr>
              <a:t>‹#›</a:t>
            </a:fld>
            <a:endParaRPr lang="ru-RU" sz="2000" dirty="0">
              <a:solidFill>
                <a:srgbClr val="102D69"/>
              </a:solidFill>
              <a:latin typeface="HSE Sans" panose="02000000000000000000" pitchFamily="2" charset="0"/>
            </a:endParaRPr>
          </a:p>
        </p:txBody>
      </p:sp>
      <p:cxnSp>
        <p:nvCxnSpPr>
          <p:cNvPr id="13" name="Straight Connector 59">
            <a:extLst>
              <a:ext uri="{FF2B5EF4-FFF2-40B4-BE49-F238E27FC236}">
                <a16:creationId xmlns:a16="http://schemas.microsoft.com/office/drawing/2014/main" id="{5F1F09D4-22FA-7B4B-9488-F8FDDCC2D447}"/>
              </a:ext>
            </a:extLst>
          </p:cNvPr>
          <p:cNvCxnSpPr>
            <a:cxnSpLocks/>
          </p:cNvCxnSpPr>
          <p:nvPr userDrawn="1"/>
        </p:nvCxnSpPr>
        <p:spPr>
          <a:xfrm>
            <a:off x="11643868" y="464363"/>
            <a:ext cx="0" cy="586260"/>
          </a:xfrm>
          <a:prstGeom prst="line">
            <a:avLst/>
          </a:prstGeom>
          <a:ln w="12700">
            <a:solidFill>
              <a:srgbClr val="102D69"/>
            </a:solidFill>
          </a:ln>
        </p:spPr>
        <p:style>
          <a:lnRef idx="1">
            <a:schemeClr val="accent1"/>
          </a:lnRef>
          <a:fillRef idx="0">
            <a:schemeClr val="accent1"/>
          </a:fillRef>
          <a:effectRef idx="0">
            <a:schemeClr val="accent1"/>
          </a:effectRef>
          <a:fontRef idx="minor">
            <a:schemeClr val="tx1"/>
          </a:fontRef>
        </p:style>
      </p:cxnSp>
      <p:sp>
        <p:nvSpPr>
          <p:cNvPr id="14" name="Текст 37">
            <a:extLst>
              <a:ext uri="{FF2B5EF4-FFF2-40B4-BE49-F238E27FC236}">
                <a16:creationId xmlns:a16="http://schemas.microsoft.com/office/drawing/2014/main" id="{44D0326E-FD7A-3541-A998-62A1C30E2738}"/>
              </a:ext>
            </a:extLst>
          </p:cNvPr>
          <p:cNvSpPr>
            <a:spLocks noGrp="1"/>
          </p:cNvSpPr>
          <p:nvPr>
            <p:ph type="body" sz="quarter" idx="13" hasCustomPrompt="1"/>
          </p:nvPr>
        </p:nvSpPr>
        <p:spPr>
          <a:xfrm>
            <a:off x="1143689" y="540904"/>
            <a:ext cx="1901825" cy="415925"/>
          </a:xfrm>
        </p:spPr>
        <p:txBody>
          <a:bodyPr lIns="0" tIns="0" rIns="0" bIns="0">
            <a:noAutofit/>
          </a:bodyPr>
          <a:lstStyle>
            <a:lvl1pPr marL="0" marR="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sz="1000" b="0" i="0">
                <a:latin typeface="HSE Sans" panose="02000000000000000000" pitchFamily="2" charset="0"/>
              </a:defRPr>
            </a:lvl1pPr>
            <a:lvl2pPr marL="457200" indent="0">
              <a:lnSpc>
                <a:spcPct val="100000"/>
              </a:lnSpc>
              <a:buNone/>
              <a:defRPr sz="1000" b="0" i="0">
                <a:latin typeface="HSE Sans" panose="02000000000000000000" pitchFamily="2" charset="0"/>
              </a:defRPr>
            </a:lvl2pPr>
            <a:lvl3pPr marL="914400" indent="0">
              <a:lnSpc>
                <a:spcPct val="100000"/>
              </a:lnSpc>
              <a:buNone/>
              <a:defRPr sz="1000" b="0" i="0">
                <a:latin typeface="HSE Sans" panose="02000000000000000000" pitchFamily="2" charset="0"/>
              </a:defRPr>
            </a:lvl3pPr>
            <a:lvl4pPr marL="1371600" indent="0">
              <a:lnSpc>
                <a:spcPct val="100000"/>
              </a:lnSpc>
              <a:buNone/>
              <a:defRPr sz="1000" b="0" i="0">
                <a:latin typeface="HSE Sans" panose="02000000000000000000" pitchFamily="2" charset="0"/>
              </a:defRPr>
            </a:lvl4pPr>
            <a:lvl5pPr marL="1828800" indent="0">
              <a:lnSpc>
                <a:spcPct val="100000"/>
              </a:lnSpc>
              <a:buNone/>
              <a:defRPr sz="1000" b="0" i="0">
                <a:latin typeface="HSE Sans" panose="02000000000000000000" pitchFamily="2" charset="0"/>
              </a:defRPr>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ru-RU" sz="1000" dirty="0">
                <a:latin typeface="HSE Sans" panose="02000000000000000000" pitchFamily="2" charset="0"/>
              </a:rPr>
              <a:t>Название подразделения</a:t>
            </a:r>
            <a:br>
              <a:rPr lang="ru-RU" sz="1000" dirty="0">
                <a:latin typeface="HSE Sans" panose="02000000000000000000" pitchFamily="2" charset="0"/>
              </a:rPr>
            </a:br>
            <a:r>
              <a:rPr lang="ru-RU" sz="1000" dirty="0">
                <a:latin typeface="HSE Sans" panose="02000000000000000000" pitchFamily="2" charset="0"/>
              </a:rPr>
              <a:t>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5" name="Текст 39">
            <a:extLst>
              <a:ext uri="{FF2B5EF4-FFF2-40B4-BE49-F238E27FC236}">
                <a16:creationId xmlns:a16="http://schemas.microsoft.com/office/drawing/2014/main" id="{279CCCA0-F959-5245-8321-106D3C5E837D}"/>
              </a:ext>
            </a:extLst>
          </p:cNvPr>
          <p:cNvSpPr>
            <a:spLocks noGrp="1"/>
          </p:cNvSpPr>
          <p:nvPr>
            <p:ph type="body" sz="quarter" idx="14" hasCustomPrompt="1"/>
          </p:nvPr>
        </p:nvSpPr>
        <p:spPr>
          <a:xfrm>
            <a:off x="3459163"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презентации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7" name="Текст 39">
            <a:extLst>
              <a:ext uri="{FF2B5EF4-FFF2-40B4-BE49-F238E27FC236}">
                <a16:creationId xmlns:a16="http://schemas.microsoft.com/office/drawing/2014/main" id="{8B839C6B-8494-8841-9714-4C8F710F8400}"/>
              </a:ext>
            </a:extLst>
          </p:cNvPr>
          <p:cNvSpPr>
            <a:spLocks noGrp="1"/>
          </p:cNvSpPr>
          <p:nvPr>
            <p:ph type="body" sz="quarter" idx="15" hasCustomPrompt="1"/>
          </p:nvPr>
        </p:nvSpPr>
        <p:spPr>
          <a:xfrm>
            <a:off x="6259892" y="548720"/>
            <a:ext cx="2070100" cy="408109"/>
          </a:xfrm>
        </p:spPr>
        <p:txBody>
          <a:bodyPr lIns="0" tIns="0" rIns="0" bIns="0">
            <a:noAutofit/>
          </a:bodyPr>
          <a:lstStyle>
            <a:lvl1pPr marL="0" indent="0">
              <a:lnSpc>
                <a:spcPct val="100000"/>
              </a:lnSpc>
              <a:spcBef>
                <a:spcPts val="0"/>
              </a:spcBef>
              <a:buNone/>
              <a:defRPr sz="1000" b="0" i="0">
                <a:solidFill>
                  <a:srgbClr val="0E2D69"/>
                </a:solidFill>
                <a:latin typeface="HSE Sans" panose="02000000000000000000" pitchFamily="2" charset="0"/>
              </a:defRPr>
            </a:lvl1pPr>
            <a:lvl2pPr marL="457200" indent="0">
              <a:buNone/>
              <a:defRPr sz="1000" b="0" i="0">
                <a:solidFill>
                  <a:srgbClr val="0E2D69"/>
                </a:solidFill>
                <a:latin typeface="HSE Sans" panose="02000000000000000000" pitchFamily="2" charset="0"/>
              </a:defRPr>
            </a:lvl2pPr>
            <a:lvl3pPr marL="914400" indent="0">
              <a:buNone/>
              <a:defRPr sz="1000" b="0" i="0">
                <a:solidFill>
                  <a:srgbClr val="0E2D69"/>
                </a:solidFill>
                <a:latin typeface="HSE Sans" panose="02000000000000000000" pitchFamily="2" charset="0"/>
              </a:defRPr>
            </a:lvl3pPr>
            <a:lvl4pPr marL="1371600" indent="0">
              <a:buNone/>
              <a:defRPr sz="1000" b="0" i="0">
                <a:solidFill>
                  <a:srgbClr val="0E2D69"/>
                </a:solidFill>
                <a:latin typeface="HSE Sans" panose="02000000000000000000" pitchFamily="2" charset="0"/>
              </a:defRPr>
            </a:lvl4pPr>
            <a:lvl5pPr marL="1828800" indent="0">
              <a:buNone/>
              <a:defRPr sz="1000" b="0" i="0">
                <a:solidFill>
                  <a:srgbClr val="0E2D69"/>
                </a:solidFill>
                <a:latin typeface="HSE Sans" panose="02000000000000000000" pitchFamily="2" charset="0"/>
              </a:defRPr>
            </a:lvl5pPr>
          </a:lstStyle>
          <a:p>
            <a:r>
              <a:rPr lang="ru-RU" sz="1000" dirty="0">
                <a:latin typeface="HSE Sans" panose="02000000000000000000" pitchFamily="2" charset="0"/>
              </a:rPr>
              <a:t>Название раздела может быть набрано в две или три строки</a:t>
            </a:r>
            <a:r>
              <a:rPr lang="en-GB" sz="1000" dirty="0">
                <a:latin typeface="HSE Sans" panose="02000000000000000000" pitchFamily="2" charset="0"/>
              </a:rPr>
              <a:t> (10pt)</a:t>
            </a:r>
            <a:endParaRPr lang="ru-RU" sz="1000" dirty="0">
              <a:latin typeface="HSE Sans" panose="02000000000000000000" pitchFamily="2" charset="0"/>
            </a:endParaRPr>
          </a:p>
        </p:txBody>
      </p:sp>
      <p:sp>
        <p:nvSpPr>
          <p:cNvPr id="18" name="Текст 22">
            <a:extLst>
              <a:ext uri="{FF2B5EF4-FFF2-40B4-BE49-F238E27FC236}">
                <a16:creationId xmlns:a16="http://schemas.microsoft.com/office/drawing/2014/main" id="{4D940599-2B77-CE47-91E6-CDB51ADE1840}"/>
              </a:ext>
            </a:extLst>
          </p:cNvPr>
          <p:cNvSpPr>
            <a:spLocks noGrp="1"/>
          </p:cNvSpPr>
          <p:nvPr>
            <p:ph type="body" sz="quarter" idx="17" hasCustomPrompt="1"/>
          </p:nvPr>
        </p:nvSpPr>
        <p:spPr>
          <a:xfrm>
            <a:off x="585787" y="1447064"/>
            <a:ext cx="7617877" cy="537011"/>
          </a:xfrm>
        </p:spPr>
        <p:txBody>
          <a:bodyPr lIns="0" tIns="0" rIns="0" bIns="0">
            <a:noAutofit/>
          </a:bodyPr>
          <a:lstStyle>
            <a:lvl1pPr marL="0" indent="0">
              <a:buNone/>
              <a:defRPr sz="1600" b="0" i="0">
                <a:solidFill>
                  <a:srgbClr val="0E2D69"/>
                </a:solidFill>
                <a:latin typeface="HSE Sans" panose="02000000000000000000" pitchFamily="2" charset="0"/>
              </a:defRPr>
            </a:lvl1pPr>
            <a:lvl2pPr>
              <a:defRPr sz="1600" b="0" i="0">
                <a:solidFill>
                  <a:srgbClr val="0E2D69"/>
                </a:solidFill>
                <a:latin typeface="HSE Sans" panose="02000000000000000000" pitchFamily="2" charset="0"/>
              </a:defRPr>
            </a:lvl2pPr>
            <a:lvl3pPr>
              <a:defRPr sz="1600" b="0" i="0">
                <a:solidFill>
                  <a:srgbClr val="0E2D69"/>
                </a:solidFill>
                <a:latin typeface="HSE Sans" panose="02000000000000000000" pitchFamily="2" charset="0"/>
              </a:defRPr>
            </a:lvl3pPr>
            <a:lvl4pPr>
              <a:defRPr sz="1600" b="0" i="0">
                <a:solidFill>
                  <a:srgbClr val="0E2D69"/>
                </a:solidFill>
                <a:latin typeface="HSE Sans" panose="02000000000000000000" pitchFamily="2" charset="0"/>
              </a:defRPr>
            </a:lvl4pPr>
            <a:lvl5pPr>
              <a:defRPr sz="1600" b="0" i="0">
                <a:solidFill>
                  <a:srgbClr val="0E2D69"/>
                </a:solidFill>
                <a:latin typeface="HSE Sans" panose="02000000000000000000" pitchFamily="2" charset="0"/>
              </a:defRPr>
            </a:lvl5pPr>
          </a:lstStyle>
          <a:p>
            <a:r>
              <a:rPr lang="ru-RU" sz="1600" dirty="0">
                <a:solidFill>
                  <a:srgbClr val="102D69"/>
                </a:solidFill>
                <a:latin typeface="HSE Sans" panose="02000000000000000000" pitchFamily="2" charset="0"/>
              </a:rPr>
              <a:t>Название таблицы. Обратите внимание, что название графика набирается меньшим кеглем, чем заголовок (16</a:t>
            </a:r>
            <a:r>
              <a:rPr lang="en-GB" sz="1600" dirty="0" err="1">
                <a:solidFill>
                  <a:srgbClr val="102D69"/>
                </a:solidFill>
                <a:latin typeface="HSE Sans" panose="02000000000000000000" pitchFamily="2" charset="0"/>
              </a:rPr>
              <a:t>pt</a:t>
            </a:r>
            <a:r>
              <a:rPr lang="en-GB" sz="1600" dirty="0">
                <a:solidFill>
                  <a:srgbClr val="102D69"/>
                </a:solidFill>
                <a:latin typeface="HSE Sans" panose="02000000000000000000" pitchFamily="2" charset="0"/>
              </a:rPr>
              <a:t>)</a:t>
            </a:r>
            <a:endParaRPr lang="ru-RU" sz="1600" dirty="0">
              <a:solidFill>
                <a:srgbClr val="102D69"/>
              </a:solidFill>
              <a:latin typeface="HSE Sans" panose="02000000000000000000" pitchFamily="2" charset="0"/>
            </a:endParaRPr>
          </a:p>
        </p:txBody>
      </p:sp>
      <p:sp>
        <p:nvSpPr>
          <p:cNvPr id="19" name="Текст 16">
            <a:extLst>
              <a:ext uri="{FF2B5EF4-FFF2-40B4-BE49-F238E27FC236}">
                <a16:creationId xmlns:a16="http://schemas.microsoft.com/office/drawing/2014/main" id="{A7333712-9DED-4F4B-B209-2F13075EDB3F}"/>
              </a:ext>
            </a:extLst>
          </p:cNvPr>
          <p:cNvSpPr>
            <a:spLocks noGrp="1"/>
          </p:cNvSpPr>
          <p:nvPr>
            <p:ph type="body" sz="quarter" idx="18" hasCustomPrompt="1"/>
          </p:nvPr>
        </p:nvSpPr>
        <p:spPr>
          <a:xfrm>
            <a:off x="585788" y="5739189"/>
            <a:ext cx="6824303" cy="703205"/>
          </a:xfrm>
        </p:spPr>
        <p:txBody>
          <a:bodyPr lIns="0" tIns="0" rIns="0" bIns="0">
            <a:normAutofit/>
          </a:bodyPr>
          <a:lstStyle>
            <a:lvl1pPr marL="0" marR="0" indent="0" algn="l" defTabSz="914400" rtl="0" eaLnBrk="1" fontAlgn="auto" latinLnBrk="0" hangingPunct="1">
              <a:lnSpc>
                <a:spcPct val="100000"/>
              </a:lnSpc>
              <a:spcBef>
                <a:spcPts val="600"/>
              </a:spcBef>
              <a:spcAft>
                <a:spcPts val="0"/>
              </a:spcAft>
              <a:buClrTx/>
              <a:buSzTx/>
              <a:buFontTx/>
              <a:buNone/>
              <a:tabLst/>
              <a:defRPr sz="1300" b="0" i="0">
                <a:solidFill>
                  <a:srgbClr val="0E2D69"/>
                </a:solidFill>
                <a:latin typeface="HSE Sans" panose="02000000000000000000" pitchFamily="2" charset="0"/>
              </a:defRPr>
            </a:lvl1pPr>
            <a:lvl2pPr>
              <a:defRPr sz="1300" b="0" i="0">
                <a:solidFill>
                  <a:srgbClr val="0E2D69"/>
                </a:solidFill>
                <a:latin typeface="HSE Sans" panose="02000000000000000000" pitchFamily="2" charset="0"/>
              </a:defRPr>
            </a:lvl2pPr>
            <a:lvl3pPr>
              <a:defRPr sz="1300" b="0" i="0">
                <a:solidFill>
                  <a:srgbClr val="0E2D69"/>
                </a:solidFill>
                <a:latin typeface="HSE Sans" panose="02000000000000000000" pitchFamily="2" charset="0"/>
              </a:defRPr>
            </a:lvl3pPr>
            <a:lvl4pPr>
              <a:defRPr sz="1300" b="0" i="0">
                <a:solidFill>
                  <a:srgbClr val="0E2D69"/>
                </a:solidFill>
                <a:latin typeface="HSE Sans" panose="02000000000000000000" pitchFamily="2" charset="0"/>
              </a:defRPr>
            </a:lvl4pPr>
            <a:lvl5pPr>
              <a:defRPr sz="1300" b="0" i="0">
                <a:solidFill>
                  <a:srgbClr val="0E2D69"/>
                </a:solidFill>
                <a:latin typeface="HSE Sans" panose="02000000000000000000" pitchFamily="2" charset="0"/>
              </a:defRPr>
            </a:lvl5pPr>
          </a:lstStyle>
          <a:p>
            <a:pPr marL="0" marR="0" lvl="0" indent="0" algn="l" defTabSz="914400" rtl="0" eaLnBrk="1" fontAlgn="auto" latinLnBrk="0" hangingPunct="1">
              <a:lnSpc>
                <a:spcPct val="100000"/>
              </a:lnSpc>
              <a:spcBef>
                <a:spcPts val="600"/>
              </a:spcBef>
              <a:spcAft>
                <a:spcPts val="0"/>
              </a:spcAft>
              <a:buClrTx/>
              <a:buSzTx/>
              <a:buFontTx/>
              <a:buNone/>
              <a:tabLst/>
              <a:defRPr/>
            </a:pPr>
            <a:r>
              <a:rPr lang="ru-RU" sz="1300" b="0" dirty="0">
                <a:ln>
                  <a:noFill/>
                </a:ln>
                <a:latin typeface="HSE Sans" panose="02000000000000000000" pitchFamily="2" charset="0"/>
              </a:rPr>
              <a:t>Мы рекомендуем очень аккуратно использовать жирное начертание, старайтесь выделять жирным самое важное. </a:t>
            </a:r>
            <a:r>
              <a:rPr lang="ru-RU" sz="1300" dirty="0">
                <a:latin typeface="HSE Sans" panose="02000000000000000000" pitchFamily="2" charset="0"/>
              </a:rPr>
              <a:t>Также старайтесь не использовать выделение жирным начертанием вместе с заливкой ячеек каким-либо цветом, достаточно и одного акцента.</a:t>
            </a:r>
            <a:endParaRPr lang="en-RU" sz="1300" b="0">
              <a:ln>
                <a:noFill/>
              </a:ln>
              <a:latin typeface="HSE Sans" panose="02000000000000000000" pitchFamily="2" charset="0"/>
            </a:endParaRPr>
          </a:p>
        </p:txBody>
      </p:sp>
      <p:sp>
        <p:nvSpPr>
          <p:cNvPr id="20" name="Таблица 18">
            <a:extLst>
              <a:ext uri="{FF2B5EF4-FFF2-40B4-BE49-F238E27FC236}">
                <a16:creationId xmlns:a16="http://schemas.microsoft.com/office/drawing/2014/main" id="{DD467C42-8209-B740-8419-DBB6A6F7D5EE}"/>
              </a:ext>
            </a:extLst>
          </p:cNvPr>
          <p:cNvSpPr>
            <a:spLocks noGrp="1"/>
          </p:cNvSpPr>
          <p:nvPr>
            <p:ph type="tbl" sz="quarter" idx="19"/>
          </p:nvPr>
        </p:nvSpPr>
        <p:spPr>
          <a:xfrm>
            <a:off x="585787" y="2208362"/>
            <a:ext cx="7617895" cy="3295290"/>
          </a:xfrm>
        </p:spPr>
        <p:txBody>
          <a:bodyPr/>
          <a:lstStyle/>
          <a:p>
            <a:endParaRPr lang="ru-RU"/>
          </a:p>
        </p:txBody>
      </p:sp>
      <p:sp>
        <p:nvSpPr>
          <p:cNvPr id="21" name="Текст 35">
            <a:extLst>
              <a:ext uri="{FF2B5EF4-FFF2-40B4-BE49-F238E27FC236}">
                <a16:creationId xmlns:a16="http://schemas.microsoft.com/office/drawing/2014/main" id="{B4309850-76EA-224C-A9E2-B6BBDBF99DE2}"/>
              </a:ext>
            </a:extLst>
          </p:cNvPr>
          <p:cNvSpPr>
            <a:spLocks noGrp="1"/>
          </p:cNvSpPr>
          <p:nvPr>
            <p:ph type="body" sz="quarter" idx="12" hasCustomPrompt="1"/>
          </p:nvPr>
        </p:nvSpPr>
        <p:spPr>
          <a:xfrm>
            <a:off x="8686807" y="2208363"/>
            <a:ext cx="2930666" cy="2570672"/>
          </a:xfrm>
        </p:spPr>
        <p:txBody>
          <a:bodyPr lIns="0" tIns="0" rIns="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b="0" i="0">
                <a:solidFill>
                  <a:srgbClr val="0E2D69"/>
                </a:solidFill>
                <a:latin typeface="HSE Sans" panose="02000000000000000000" pitchFamily="2" charset="0"/>
              </a:defRPr>
            </a:lvl1pPr>
            <a:lvl2pPr marL="4572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2pPr>
            <a:lvl3pPr marL="9144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3pPr>
            <a:lvl4pPr marL="13716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4pPr>
            <a:lvl5pPr marL="1828800" indent="0" algn="l">
              <a:lnSpc>
                <a:spcPct val="100000"/>
              </a:lnSpc>
              <a:spcBef>
                <a:spcPts val="1000"/>
              </a:spcBef>
              <a:buFont typeface="Arial" panose="020B0604020202020204" pitchFamily="34" charset="0"/>
              <a:buNone/>
              <a:defRPr sz="1300" b="0" i="0">
                <a:solidFill>
                  <a:srgbClr val="0E2D69"/>
                </a:solidFill>
                <a:latin typeface="HSE Sans" panose="02000000000000000000" pitchFamily="2" charset="0"/>
              </a:defRPr>
            </a:lvl5pPr>
          </a:lstStyle>
          <a:p>
            <a:r>
              <a:rPr lang="en-GB" sz="1300" dirty="0">
                <a:latin typeface="HSE Sans" panose="02000000000000000000" pitchFamily="2" charset="0"/>
              </a:rPr>
              <a:t>Lorem ipsum </a:t>
            </a:r>
            <a:r>
              <a:rPr lang="en-GB" sz="1300" dirty="0" err="1">
                <a:latin typeface="HSE Sans" panose="02000000000000000000" pitchFamily="2" charset="0"/>
              </a:rPr>
              <a:t>dolor</a:t>
            </a:r>
            <a:r>
              <a:rPr lang="en-GB" sz="1300" dirty="0">
                <a:latin typeface="HSE Sans" panose="02000000000000000000" pitchFamily="2" charset="0"/>
              </a:rPr>
              <a:t> sit </a:t>
            </a:r>
            <a:r>
              <a:rPr lang="en-GB" sz="1300" dirty="0" err="1">
                <a:latin typeface="HSE Sans" panose="02000000000000000000" pitchFamily="2" charset="0"/>
              </a:rPr>
              <a:t>amet</a:t>
            </a:r>
            <a:r>
              <a:rPr lang="en-GB" sz="1300" dirty="0">
                <a:latin typeface="HSE Sans" panose="02000000000000000000" pitchFamily="2" charset="0"/>
              </a:rPr>
              <a:t>, </a:t>
            </a:r>
            <a:r>
              <a:rPr lang="en-GB" sz="1300" dirty="0" err="1">
                <a:latin typeface="HSE Sans" panose="02000000000000000000" pitchFamily="2" charset="0"/>
              </a:rPr>
              <a:t>consectetur</a:t>
            </a:r>
            <a:r>
              <a:rPr lang="en-GB" sz="1300" dirty="0">
                <a:latin typeface="HSE Sans" panose="02000000000000000000" pitchFamily="2" charset="0"/>
              </a:rPr>
              <a:t> </a:t>
            </a:r>
            <a:r>
              <a:rPr lang="en-GB" sz="1300" dirty="0" err="1">
                <a:latin typeface="HSE Sans" panose="02000000000000000000" pitchFamily="2" charset="0"/>
              </a:rPr>
              <a:t>adipiscing</a:t>
            </a:r>
            <a:r>
              <a:rPr lang="en-GB" sz="1300" dirty="0">
                <a:latin typeface="HSE Sans" panose="02000000000000000000" pitchFamily="2" charset="0"/>
              </a:rPr>
              <a:t> </a:t>
            </a:r>
            <a:r>
              <a:rPr lang="en-GB" sz="1300" dirty="0" err="1">
                <a:latin typeface="HSE Sans" panose="02000000000000000000" pitchFamily="2" charset="0"/>
              </a:rPr>
              <a:t>elit</a:t>
            </a:r>
            <a:r>
              <a:rPr lang="en-GB" sz="1300" dirty="0">
                <a:latin typeface="HSE Sans" panose="02000000000000000000" pitchFamily="2" charset="0"/>
              </a:rPr>
              <a:t>, </a:t>
            </a:r>
            <a:r>
              <a:rPr lang="en-GB" sz="1300" dirty="0" err="1">
                <a:latin typeface="HSE Sans" panose="02000000000000000000" pitchFamily="2" charset="0"/>
              </a:rPr>
              <a:t>sed</a:t>
            </a:r>
            <a:r>
              <a:rPr lang="en-GB" sz="1300" dirty="0">
                <a:latin typeface="HSE Sans" panose="02000000000000000000" pitchFamily="2" charset="0"/>
              </a:rPr>
              <a:t> do </a:t>
            </a:r>
            <a:r>
              <a:rPr lang="en-GB" sz="1300" dirty="0" err="1">
                <a:latin typeface="HSE Sans" panose="02000000000000000000" pitchFamily="2" charset="0"/>
              </a:rPr>
              <a:t>eiusmod</a:t>
            </a:r>
            <a:r>
              <a:rPr lang="en-GB" sz="1300" dirty="0">
                <a:latin typeface="HSE Sans" panose="02000000000000000000" pitchFamily="2" charset="0"/>
              </a:rPr>
              <a:t> </a:t>
            </a:r>
            <a:r>
              <a:rPr lang="en-GB" sz="1300" dirty="0" err="1">
                <a:latin typeface="HSE Sans" panose="02000000000000000000" pitchFamily="2" charset="0"/>
              </a:rPr>
              <a:t>tempor</a:t>
            </a:r>
            <a:r>
              <a:rPr lang="en-GB" sz="1300" dirty="0">
                <a:latin typeface="HSE Sans" panose="02000000000000000000" pitchFamily="2" charset="0"/>
              </a:rPr>
              <a:t> </a:t>
            </a:r>
            <a:r>
              <a:rPr lang="en-GB" sz="1300" dirty="0" err="1">
                <a:latin typeface="HSE Sans" panose="02000000000000000000" pitchFamily="2" charset="0"/>
              </a:rPr>
              <a:t>incididunt</a:t>
            </a:r>
            <a:r>
              <a:rPr lang="en-GB" sz="1300" dirty="0">
                <a:latin typeface="HSE Sans" panose="02000000000000000000" pitchFamily="2" charset="0"/>
              </a:rPr>
              <a:t>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labore</a:t>
            </a:r>
            <a:r>
              <a:rPr lang="en-GB" sz="1300" dirty="0">
                <a:latin typeface="HSE Sans" panose="02000000000000000000" pitchFamily="2" charset="0"/>
              </a:rPr>
              <a:t> et dolore magna </a:t>
            </a:r>
            <a:r>
              <a:rPr lang="en-GB" sz="1300" dirty="0" err="1">
                <a:latin typeface="HSE Sans" panose="02000000000000000000" pitchFamily="2" charset="0"/>
              </a:rPr>
              <a:t>aliqua</a:t>
            </a:r>
            <a:r>
              <a:rPr lang="en-GB" sz="1300" dirty="0">
                <a:latin typeface="HSE Sans" panose="02000000000000000000" pitchFamily="2" charset="0"/>
              </a:rPr>
              <a:t>. Ut </a:t>
            </a:r>
            <a:r>
              <a:rPr lang="en-GB" sz="1300" dirty="0" err="1">
                <a:latin typeface="HSE Sans" panose="02000000000000000000" pitchFamily="2" charset="0"/>
              </a:rPr>
              <a:t>enim</a:t>
            </a:r>
            <a:r>
              <a:rPr lang="en-GB" sz="1300" dirty="0">
                <a:latin typeface="HSE Sans" panose="02000000000000000000" pitchFamily="2" charset="0"/>
              </a:rPr>
              <a:t> ad minim </a:t>
            </a:r>
            <a:r>
              <a:rPr lang="en-GB" sz="1300" dirty="0" err="1">
                <a:latin typeface="HSE Sans" panose="02000000000000000000" pitchFamily="2" charset="0"/>
              </a:rPr>
              <a:t>veniam</a:t>
            </a:r>
            <a:r>
              <a:rPr lang="en-GB" sz="1300" dirty="0">
                <a:latin typeface="HSE Sans" panose="02000000000000000000" pitchFamily="2" charset="0"/>
              </a:rPr>
              <a:t>, </a:t>
            </a:r>
            <a:r>
              <a:rPr lang="en-GB" sz="1300" dirty="0" err="1">
                <a:latin typeface="HSE Sans" panose="02000000000000000000" pitchFamily="2" charset="0"/>
              </a:rPr>
              <a:t>quis</a:t>
            </a:r>
            <a:r>
              <a:rPr lang="en-GB" sz="1300" dirty="0">
                <a:latin typeface="HSE Sans" panose="02000000000000000000" pitchFamily="2" charset="0"/>
              </a:rPr>
              <a:t> </a:t>
            </a:r>
            <a:r>
              <a:rPr lang="en-GB" sz="1300" dirty="0" err="1">
                <a:latin typeface="HSE Sans" panose="02000000000000000000" pitchFamily="2" charset="0"/>
              </a:rPr>
              <a:t>nostrud</a:t>
            </a:r>
            <a:r>
              <a:rPr lang="en-GB" sz="1300" dirty="0">
                <a:latin typeface="HSE Sans" panose="02000000000000000000" pitchFamily="2" charset="0"/>
              </a:rPr>
              <a:t> exercitation </a:t>
            </a:r>
            <a:r>
              <a:rPr lang="en-GB" sz="1300" dirty="0" err="1">
                <a:latin typeface="HSE Sans" panose="02000000000000000000" pitchFamily="2" charset="0"/>
              </a:rPr>
              <a:t>ullamco</a:t>
            </a:r>
            <a:r>
              <a:rPr lang="en-GB" sz="1300" dirty="0">
                <a:latin typeface="HSE Sans" panose="02000000000000000000" pitchFamily="2" charset="0"/>
              </a:rPr>
              <a:t> </a:t>
            </a:r>
            <a:r>
              <a:rPr lang="en-GB" sz="1300" dirty="0" err="1">
                <a:latin typeface="HSE Sans" panose="02000000000000000000" pitchFamily="2" charset="0"/>
              </a:rPr>
              <a:t>laboris</a:t>
            </a:r>
            <a:r>
              <a:rPr lang="en-GB" sz="1300" dirty="0">
                <a:latin typeface="HSE Sans" panose="02000000000000000000" pitchFamily="2" charset="0"/>
              </a:rPr>
              <a:t> nisi </a:t>
            </a:r>
            <a:r>
              <a:rPr lang="en-GB" sz="1300" dirty="0" err="1">
                <a:latin typeface="HSE Sans" panose="02000000000000000000" pitchFamily="2" charset="0"/>
              </a:rPr>
              <a:t>ut</a:t>
            </a:r>
            <a:r>
              <a:rPr lang="en-GB" sz="1300" dirty="0">
                <a:latin typeface="HSE Sans" panose="02000000000000000000" pitchFamily="2" charset="0"/>
              </a:rPr>
              <a:t> </a:t>
            </a:r>
            <a:r>
              <a:rPr lang="en-GB" sz="1300" dirty="0" err="1">
                <a:latin typeface="HSE Sans" panose="02000000000000000000" pitchFamily="2" charset="0"/>
              </a:rPr>
              <a:t>aliquip</a:t>
            </a:r>
            <a:r>
              <a:rPr lang="en-GB" sz="1300" dirty="0">
                <a:latin typeface="HSE Sans" panose="02000000000000000000" pitchFamily="2" charset="0"/>
              </a:rPr>
              <a:t> ex </a:t>
            </a:r>
            <a:r>
              <a:rPr lang="en-GB" sz="1300" dirty="0" err="1">
                <a:latin typeface="HSE Sans" panose="02000000000000000000" pitchFamily="2" charset="0"/>
              </a:rPr>
              <a:t>ea</a:t>
            </a:r>
            <a:r>
              <a:rPr lang="en-GB" sz="1300" dirty="0">
                <a:latin typeface="HSE Sans" panose="02000000000000000000" pitchFamily="2" charset="0"/>
              </a:rPr>
              <a:t> </a:t>
            </a:r>
            <a:r>
              <a:rPr lang="en-GB" sz="1300" dirty="0" err="1">
                <a:latin typeface="HSE Sans" panose="02000000000000000000" pitchFamily="2" charset="0"/>
              </a:rPr>
              <a:t>commodo</a:t>
            </a:r>
            <a:r>
              <a:rPr lang="en-GB" sz="1300" dirty="0">
                <a:latin typeface="HSE Sans" panose="02000000000000000000" pitchFamily="2" charset="0"/>
              </a:rPr>
              <a:t> </a:t>
            </a:r>
            <a:r>
              <a:rPr lang="en-GB" sz="1300" dirty="0" err="1">
                <a:latin typeface="HSE Sans" panose="02000000000000000000" pitchFamily="2" charset="0"/>
              </a:rPr>
              <a:t>consequat</a:t>
            </a:r>
            <a:r>
              <a:rPr lang="en-GB" sz="1300" dirty="0">
                <a:latin typeface="HSE Sans" panose="02000000000000000000" pitchFamily="2" charset="0"/>
              </a:rPr>
              <a:t>. Duis </a:t>
            </a:r>
            <a:r>
              <a:rPr lang="en-GB" sz="1300" dirty="0" err="1">
                <a:latin typeface="HSE Sans" panose="02000000000000000000" pitchFamily="2" charset="0"/>
              </a:rPr>
              <a:t>aute</a:t>
            </a:r>
            <a:r>
              <a:rPr lang="en-GB" sz="1300" dirty="0">
                <a:latin typeface="HSE Sans" panose="02000000000000000000" pitchFamily="2" charset="0"/>
              </a:rPr>
              <a:t> </a:t>
            </a:r>
            <a:r>
              <a:rPr lang="en-GB" sz="1300" dirty="0" err="1">
                <a:latin typeface="HSE Sans" panose="02000000000000000000" pitchFamily="2" charset="0"/>
              </a:rPr>
              <a:t>irure</a:t>
            </a:r>
            <a:r>
              <a:rPr lang="en-GB" sz="1300" dirty="0">
                <a:latin typeface="HSE Sans" panose="02000000000000000000" pitchFamily="2" charset="0"/>
              </a:rPr>
              <a:t> </a:t>
            </a:r>
            <a:r>
              <a:rPr lang="en-GB" sz="1300" dirty="0" err="1">
                <a:latin typeface="HSE Sans" panose="02000000000000000000" pitchFamily="2" charset="0"/>
              </a:rPr>
              <a:t>dolor</a:t>
            </a:r>
            <a:r>
              <a:rPr lang="en-GB" sz="1300" dirty="0">
                <a:latin typeface="HSE Sans" panose="02000000000000000000" pitchFamily="2" charset="0"/>
              </a:rPr>
              <a:t> in </a:t>
            </a:r>
            <a:r>
              <a:rPr lang="en-GB" sz="1300" dirty="0" err="1">
                <a:latin typeface="HSE Sans" panose="02000000000000000000" pitchFamily="2" charset="0"/>
              </a:rPr>
              <a:t>reprehenderit</a:t>
            </a:r>
            <a:r>
              <a:rPr lang="en-GB" sz="1300" dirty="0">
                <a:latin typeface="HSE Sans" panose="02000000000000000000" pitchFamily="2" charset="0"/>
              </a:rPr>
              <a:t> in </a:t>
            </a:r>
            <a:r>
              <a:rPr lang="en-GB" sz="1300" dirty="0" err="1">
                <a:latin typeface="HSE Sans" panose="02000000000000000000" pitchFamily="2" charset="0"/>
              </a:rPr>
              <a:t>voluptate</a:t>
            </a:r>
            <a:r>
              <a:rPr lang="en-GB" sz="1300" dirty="0">
                <a:latin typeface="HSE Sans" panose="02000000000000000000" pitchFamily="2" charset="0"/>
              </a:rPr>
              <a:t> </a:t>
            </a:r>
            <a:r>
              <a:rPr lang="en-GB" sz="1300" dirty="0" err="1">
                <a:latin typeface="HSE Sans" panose="02000000000000000000" pitchFamily="2" charset="0"/>
              </a:rPr>
              <a:t>velit</a:t>
            </a:r>
            <a:r>
              <a:rPr lang="en-GB" sz="1300" dirty="0">
                <a:latin typeface="HSE Sans" panose="02000000000000000000" pitchFamily="2" charset="0"/>
              </a:rPr>
              <a:t> </a:t>
            </a:r>
            <a:r>
              <a:rPr lang="en-GB" sz="1300" dirty="0" err="1">
                <a:latin typeface="HSE Sans" panose="02000000000000000000" pitchFamily="2" charset="0"/>
              </a:rPr>
              <a:t>esse</a:t>
            </a:r>
            <a:r>
              <a:rPr lang="en-GB" sz="1300" dirty="0">
                <a:latin typeface="HSE Sans" panose="02000000000000000000" pitchFamily="2" charset="0"/>
              </a:rPr>
              <a:t> </a:t>
            </a:r>
            <a:r>
              <a:rPr lang="en-GB" sz="1300" dirty="0" err="1">
                <a:latin typeface="HSE Sans" panose="02000000000000000000" pitchFamily="2" charset="0"/>
              </a:rPr>
              <a:t>cillum</a:t>
            </a:r>
            <a:r>
              <a:rPr lang="en-GB" sz="1300" dirty="0">
                <a:latin typeface="HSE Sans" panose="02000000000000000000" pitchFamily="2" charset="0"/>
              </a:rPr>
              <a:t> dolore </a:t>
            </a:r>
            <a:r>
              <a:rPr lang="en-GB" sz="1300" dirty="0" err="1">
                <a:latin typeface="HSE Sans" panose="02000000000000000000" pitchFamily="2" charset="0"/>
              </a:rPr>
              <a:t>eu</a:t>
            </a:r>
            <a:r>
              <a:rPr lang="en-GB" sz="1300" dirty="0">
                <a:latin typeface="HSE Sans" panose="02000000000000000000" pitchFamily="2" charset="0"/>
              </a:rPr>
              <a:t> </a:t>
            </a:r>
            <a:r>
              <a:rPr lang="en-GB" sz="1300" dirty="0" err="1">
                <a:latin typeface="HSE Sans" panose="02000000000000000000" pitchFamily="2" charset="0"/>
              </a:rPr>
              <a:t>fugiat</a:t>
            </a:r>
            <a:r>
              <a:rPr lang="en-GB" sz="1300" dirty="0">
                <a:latin typeface="HSE Sans" panose="02000000000000000000" pitchFamily="2" charset="0"/>
              </a:rPr>
              <a:t> </a:t>
            </a:r>
            <a:r>
              <a:rPr lang="en-GB" sz="1300" dirty="0" err="1">
                <a:latin typeface="HSE Sans" panose="02000000000000000000" pitchFamily="2" charset="0"/>
              </a:rPr>
              <a:t>nulla</a:t>
            </a:r>
            <a:r>
              <a:rPr lang="en-GB" sz="1300" dirty="0">
                <a:latin typeface="HSE Sans" panose="02000000000000000000" pitchFamily="2" charset="0"/>
              </a:rPr>
              <a:t> </a:t>
            </a:r>
            <a:r>
              <a:rPr lang="en-GB" sz="1300" dirty="0" err="1">
                <a:latin typeface="HSE Sans" panose="02000000000000000000" pitchFamily="2" charset="0"/>
              </a:rPr>
              <a:t>pariatur</a:t>
            </a:r>
            <a:r>
              <a:rPr lang="en-GB" sz="1300" dirty="0">
                <a:latin typeface="HSE Sans" panose="02000000000000000000" pitchFamily="2" charset="0"/>
              </a:rPr>
              <a:t>. </a:t>
            </a:r>
            <a:r>
              <a:rPr lang="en-GB" sz="1300" dirty="0" err="1">
                <a:latin typeface="HSE Sans" panose="02000000000000000000" pitchFamily="2" charset="0"/>
              </a:rPr>
              <a:t>Excepteur</a:t>
            </a:r>
            <a:r>
              <a:rPr lang="en-GB" sz="1300" dirty="0">
                <a:latin typeface="HSE Sans" panose="02000000000000000000" pitchFamily="2" charset="0"/>
              </a:rPr>
              <a:t> </a:t>
            </a:r>
            <a:r>
              <a:rPr lang="en-GB" sz="1300" dirty="0" err="1">
                <a:latin typeface="HSE Sans" panose="02000000000000000000" pitchFamily="2" charset="0"/>
              </a:rPr>
              <a:t>sint</a:t>
            </a:r>
            <a:r>
              <a:rPr lang="en-GB" sz="1300" dirty="0">
                <a:latin typeface="HSE Sans" panose="02000000000000000000" pitchFamily="2" charset="0"/>
              </a:rPr>
              <a:t> </a:t>
            </a:r>
            <a:r>
              <a:rPr lang="en-GB" sz="1300" dirty="0" err="1">
                <a:latin typeface="HSE Sans" panose="02000000000000000000" pitchFamily="2" charset="0"/>
              </a:rPr>
              <a:t>occaecat</a:t>
            </a:r>
            <a:r>
              <a:rPr lang="en-GB" sz="1300" dirty="0">
                <a:latin typeface="HSE Sans" panose="02000000000000000000" pitchFamily="2" charset="0"/>
              </a:rPr>
              <a:t> </a:t>
            </a:r>
            <a:r>
              <a:rPr lang="en-GB" sz="1300" dirty="0" err="1">
                <a:latin typeface="HSE Sans" panose="02000000000000000000" pitchFamily="2" charset="0"/>
              </a:rPr>
              <a:t>cupidatat</a:t>
            </a:r>
            <a:r>
              <a:rPr lang="en-GB" sz="1300" dirty="0">
                <a:latin typeface="HSE Sans" panose="02000000000000000000" pitchFamily="2" charset="0"/>
              </a:rPr>
              <a:t> non </a:t>
            </a:r>
            <a:r>
              <a:rPr lang="en-GB" sz="1300" dirty="0" err="1">
                <a:latin typeface="HSE Sans" panose="02000000000000000000" pitchFamily="2" charset="0"/>
              </a:rPr>
              <a:t>proident</a:t>
            </a:r>
            <a:r>
              <a:rPr lang="en-GB" sz="1300" dirty="0">
                <a:latin typeface="HSE Sans" panose="02000000000000000000" pitchFamily="2" charset="0"/>
              </a:rPr>
              <a:t>, sunt in culpa qui </a:t>
            </a:r>
            <a:r>
              <a:rPr lang="en-GB" sz="1300" dirty="0" err="1">
                <a:latin typeface="HSE Sans" panose="02000000000000000000" pitchFamily="2" charset="0"/>
              </a:rPr>
              <a:t>officia</a:t>
            </a:r>
            <a:r>
              <a:rPr lang="en-GB" sz="1300" dirty="0">
                <a:latin typeface="HSE Sans" panose="02000000000000000000" pitchFamily="2" charset="0"/>
              </a:rPr>
              <a:t> </a:t>
            </a:r>
            <a:r>
              <a:rPr lang="en-GB" sz="1300" dirty="0" err="1">
                <a:latin typeface="HSE Sans" panose="02000000000000000000" pitchFamily="2" charset="0"/>
              </a:rPr>
              <a:t>deserunt</a:t>
            </a:r>
            <a:r>
              <a:rPr lang="en-GB" sz="1300" dirty="0">
                <a:latin typeface="HSE Sans" panose="02000000000000000000" pitchFamily="2" charset="0"/>
              </a:rPr>
              <a:t> </a:t>
            </a:r>
            <a:r>
              <a:rPr lang="en-GB" sz="1300" dirty="0" err="1">
                <a:latin typeface="HSE Sans" panose="02000000000000000000" pitchFamily="2" charset="0"/>
              </a:rPr>
              <a:t>mollit</a:t>
            </a:r>
            <a:r>
              <a:rPr lang="en-GB" sz="1300" dirty="0">
                <a:latin typeface="HSE Sans" panose="02000000000000000000" pitchFamily="2" charset="0"/>
              </a:rPr>
              <a:t> </a:t>
            </a:r>
            <a:r>
              <a:rPr lang="en-GB" sz="1300" dirty="0" err="1">
                <a:latin typeface="HSE Sans" panose="02000000000000000000" pitchFamily="2" charset="0"/>
              </a:rPr>
              <a:t>anim</a:t>
            </a:r>
            <a:r>
              <a:rPr lang="en-GB" sz="1300" dirty="0">
                <a:latin typeface="HSE Sans" panose="02000000000000000000" pitchFamily="2" charset="0"/>
              </a:rPr>
              <a:t> id </a:t>
            </a:r>
            <a:r>
              <a:rPr lang="en-GB" sz="1300" dirty="0" err="1">
                <a:latin typeface="HSE Sans" panose="02000000000000000000" pitchFamily="2" charset="0"/>
              </a:rPr>
              <a:t>est</a:t>
            </a:r>
            <a:r>
              <a:rPr lang="en-GB" sz="1300" dirty="0">
                <a:latin typeface="HSE Sans" panose="02000000000000000000" pitchFamily="2" charset="0"/>
              </a:rPr>
              <a:t> </a:t>
            </a:r>
            <a:r>
              <a:rPr lang="en-GB" sz="1300" dirty="0" err="1">
                <a:latin typeface="HSE Sans" panose="02000000000000000000" pitchFamily="2" charset="0"/>
              </a:rPr>
              <a:t>laborum</a:t>
            </a:r>
            <a:r>
              <a:rPr lang="en-GB" sz="1300" dirty="0">
                <a:latin typeface="HSE Sans" panose="02000000000000000000" pitchFamily="2" charset="0"/>
              </a:rPr>
              <a:t>.</a:t>
            </a:r>
            <a:endParaRPr lang="ru-RU" sz="1300" dirty="0">
              <a:latin typeface="HSE Sans" panose="02000000000000000000" pitchFamily="2" charset="0"/>
            </a:endParaRPr>
          </a:p>
        </p:txBody>
      </p:sp>
    </p:spTree>
    <p:extLst>
      <p:ext uri="{BB962C8B-B14F-4D97-AF65-F5344CB8AC3E}">
        <p14:creationId xmlns:p14="http://schemas.microsoft.com/office/powerpoint/2010/main" val="3236771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33F8FDE-7383-E947-8568-FF6B7A77655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RU"/>
          </a:p>
        </p:txBody>
      </p:sp>
      <p:sp>
        <p:nvSpPr>
          <p:cNvPr id="3" name="Text Placeholder 2">
            <a:extLst>
              <a:ext uri="{FF2B5EF4-FFF2-40B4-BE49-F238E27FC236}">
                <a16:creationId xmlns:a16="http://schemas.microsoft.com/office/drawing/2014/main" id="{6F8E6541-45CA-8B42-98B4-D42737B8509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RU"/>
          </a:p>
        </p:txBody>
      </p:sp>
      <p:sp>
        <p:nvSpPr>
          <p:cNvPr id="4" name="Date Placeholder 3">
            <a:extLst>
              <a:ext uri="{FF2B5EF4-FFF2-40B4-BE49-F238E27FC236}">
                <a16:creationId xmlns:a16="http://schemas.microsoft.com/office/drawing/2014/main" id="{0E70645B-C5D9-8544-BBF2-E4A13F8E405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63DFB-8595-A44B-9F09-A50FA310E559}" type="datetimeFigureOut">
              <a:rPr lang="en-RU" smtClean="0"/>
              <a:t>09/09/2025</a:t>
            </a:fld>
            <a:endParaRPr lang="en-RU"/>
          </a:p>
        </p:txBody>
      </p:sp>
      <p:sp>
        <p:nvSpPr>
          <p:cNvPr id="5" name="Footer Placeholder 4">
            <a:extLst>
              <a:ext uri="{FF2B5EF4-FFF2-40B4-BE49-F238E27FC236}">
                <a16:creationId xmlns:a16="http://schemas.microsoft.com/office/drawing/2014/main" id="{71F52289-7F57-544F-95EE-F8B2E10627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RU"/>
          </a:p>
        </p:txBody>
      </p:sp>
      <p:sp>
        <p:nvSpPr>
          <p:cNvPr id="6" name="Slide Number Placeholder 5">
            <a:extLst>
              <a:ext uri="{FF2B5EF4-FFF2-40B4-BE49-F238E27FC236}">
                <a16:creationId xmlns:a16="http://schemas.microsoft.com/office/drawing/2014/main" id="{A11C5F56-F795-5643-ABE3-DDED2186989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20F133-126C-5944-A0E4-6A9616EDC0DA}" type="slidenum">
              <a:rPr lang="en-RU" smtClean="0"/>
              <a:t>‹#›</a:t>
            </a:fld>
            <a:endParaRPr lang="en-RU"/>
          </a:p>
        </p:txBody>
      </p:sp>
    </p:spTree>
    <p:extLst>
      <p:ext uri="{BB962C8B-B14F-4D97-AF65-F5344CB8AC3E}">
        <p14:creationId xmlns:p14="http://schemas.microsoft.com/office/powerpoint/2010/main" val="578506015"/>
      </p:ext>
    </p:extLst>
  </p:cSld>
  <p:clrMap bg1="lt1" tx1="dk1" bg2="lt2" tx2="dk2" accent1="accent1" accent2="accent2" accent3="accent3" accent4="accent4" accent5="accent5" accent6="accent6" hlink="hlink" folHlink="folHlink"/>
  <p:sldLayoutIdLst>
    <p:sldLayoutId id="2147483649" r:id="rId1"/>
    <p:sldLayoutId id="2147483660" r:id="rId2"/>
    <p:sldLayoutId id="2147483661" r:id="rId3"/>
    <p:sldLayoutId id="2147483650" r:id="rId4"/>
    <p:sldLayoutId id="2147483651" r:id="rId5"/>
    <p:sldLayoutId id="2147483652" r:id="rId6"/>
    <p:sldLayoutId id="2147483654" r:id="rId7"/>
    <p:sldLayoutId id="2147483655" r:id="rId8"/>
    <p:sldLayoutId id="2147483656" r:id="rId9"/>
    <p:sldLayoutId id="2147483658" r:id="rId10"/>
    <p:sldLayoutId id="2147483657" r:id="rId11"/>
    <p:sldLayoutId id="214748365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23.png"/><Relationship Id="rId7" Type="http://schemas.openxmlformats.org/officeDocument/2006/relationships/image" Target="../media/image27.png"/><Relationship Id="rId12" Type="http://schemas.openxmlformats.org/officeDocument/2006/relationships/image" Target="../media/image32.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6.sv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svg"/><Relationship Id="rId4" Type="http://schemas.openxmlformats.org/officeDocument/2006/relationships/image" Target="../media/image24.svg"/><Relationship Id="rId9" Type="http://schemas.openxmlformats.org/officeDocument/2006/relationships/image" Target="../media/image29.png"/></Relationships>
</file>

<file path=ppt/slides/_rels/slide12.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3.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svg"/></Relationships>
</file>

<file path=ppt/slides/_rels/slide13.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41.svg"/><Relationship Id="rId7" Type="http://schemas.openxmlformats.org/officeDocument/2006/relationships/image" Target="../media/image45.sv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44.pn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jpeg"/></Relationships>
</file>

<file path=ppt/slides/_rels/slide1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3" Type="http://schemas.openxmlformats.org/officeDocument/2006/relationships/image" Target="../media/image39.sv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3.xml"/><Relationship Id="rId5" Type="http://schemas.openxmlformats.org/officeDocument/2006/relationships/image" Target="../media/image15.sv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CD95C0D-D7DC-EF40-9E45-F5F0A4817CD2}"/>
              </a:ext>
            </a:extLst>
          </p:cNvPr>
          <p:cNvSpPr>
            <a:spLocks noGrp="1"/>
          </p:cNvSpPr>
          <p:nvPr>
            <p:ph type="title"/>
          </p:nvPr>
        </p:nvSpPr>
        <p:spPr/>
        <p:txBody>
          <a:bodyPr>
            <a:normAutofit/>
          </a:bodyPr>
          <a:lstStyle/>
          <a:p>
            <a:r>
              <a:rPr lang="ru-RU" dirty="0"/>
              <a:t>Курс:</a:t>
            </a:r>
            <a:br>
              <a:rPr lang="ru-RU" dirty="0"/>
            </a:br>
            <a:r>
              <a:rPr lang="ru-RU" dirty="0"/>
              <a:t>Машинное обучение</a:t>
            </a:r>
            <a:r>
              <a:rPr lang="en-US" dirty="0"/>
              <a:t> </a:t>
            </a:r>
            <a:r>
              <a:rPr lang="ru-RU" dirty="0"/>
              <a:t>в биоинформатике</a:t>
            </a:r>
          </a:p>
        </p:txBody>
      </p:sp>
      <p:sp>
        <p:nvSpPr>
          <p:cNvPr id="3" name="Текст 2">
            <a:extLst>
              <a:ext uri="{FF2B5EF4-FFF2-40B4-BE49-F238E27FC236}">
                <a16:creationId xmlns:a16="http://schemas.microsoft.com/office/drawing/2014/main" id="{2B85EA7E-BEC4-B745-B2A8-D4E4AFC614FC}"/>
              </a:ext>
            </a:extLst>
          </p:cNvPr>
          <p:cNvSpPr>
            <a:spLocks noGrp="1"/>
          </p:cNvSpPr>
          <p:nvPr>
            <p:ph type="body" sz="quarter" idx="10"/>
          </p:nvPr>
        </p:nvSpPr>
        <p:spPr/>
        <p:txBody>
          <a:bodyPr anchor="ctr"/>
          <a:lstStyle/>
          <a:p>
            <a:r>
              <a:rPr lang="ru-RU" dirty="0"/>
              <a:t>Факультет</a:t>
            </a:r>
            <a:br>
              <a:rPr lang="ru-RU" dirty="0"/>
            </a:br>
            <a:r>
              <a:rPr lang="ru-RU" dirty="0"/>
              <a:t>Компьютерных</a:t>
            </a:r>
            <a:br>
              <a:rPr lang="ru-RU" dirty="0"/>
            </a:br>
            <a:r>
              <a:rPr lang="ru-RU" dirty="0"/>
              <a:t>Наук</a:t>
            </a:r>
          </a:p>
        </p:txBody>
      </p:sp>
      <p:sp>
        <p:nvSpPr>
          <p:cNvPr id="4" name="Текст 3">
            <a:extLst>
              <a:ext uri="{FF2B5EF4-FFF2-40B4-BE49-F238E27FC236}">
                <a16:creationId xmlns:a16="http://schemas.microsoft.com/office/drawing/2014/main" id="{DB8D49EC-434A-5443-AC3F-85F01995E632}"/>
              </a:ext>
            </a:extLst>
          </p:cNvPr>
          <p:cNvSpPr>
            <a:spLocks noGrp="1"/>
          </p:cNvSpPr>
          <p:nvPr>
            <p:ph type="body" sz="quarter" idx="11"/>
          </p:nvPr>
        </p:nvSpPr>
        <p:spPr/>
        <p:txBody>
          <a:bodyPr anchor="ctr"/>
          <a:lstStyle/>
          <a:p>
            <a:r>
              <a:rPr lang="ru-RU" dirty="0"/>
              <a:t>Международная Лаборатория Биоинформатики</a:t>
            </a:r>
          </a:p>
        </p:txBody>
      </p:sp>
      <p:sp>
        <p:nvSpPr>
          <p:cNvPr id="5" name="Текст 4">
            <a:extLst>
              <a:ext uri="{FF2B5EF4-FFF2-40B4-BE49-F238E27FC236}">
                <a16:creationId xmlns:a16="http://schemas.microsoft.com/office/drawing/2014/main" id="{C6FAE0FA-3CAF-BA4B-8F9F-5FEF3C2F3CC6}"/>
              </a:ext>
            </a:extLst>
          </p:cNvPr>
          <p:cNvSpPr>
            <a:spLocks noGrp="1"/>
          </p:cNvSpPr>
          <p:nvPr>
            <p:ph type="body" idx="12"/>
          </p:nvPr>
        </p:nvSpPr>
        <p:spPr/>
        <p:txBody>
          <a:bodyPr anchor="ctr"/>
          <a:lstStyle/>
          <a:p>
            <a:r>
              <a:rPr lang="ru-RU" dirty="0"/>
              <a:t>Москва</a:t>
            </a:r>
            <a:br>
              <a:rPr lang="ru-RU" dirty="0"/>
            </a:br>
            <a:r>
              <a:rPr lang="ru-RU" dirty="0"/>
              <a:t>2025</a:t>
            </a:r>
          </a:p>
        </p:txBody>
      </p:sp>
      <p:sp>
        <p:nvSpPr>
          <p:cNvPr id="6" name="Текст 5">
            <a:extLst>
              <a:ext uri="{FF2B5EF4-FFF2-40B4-BE49-F238E27FC236}">
                <a16:creationId xmlns:a16="http://schemas.microsoft.com/office/drawing/2014/main" id="{44AFB2BF-A7AB-5648-ADCD-2A7F1BD35815}"/>
              </a:ext>
            </a:extLst>
          </p:cNvPr>
          <p:cNvSpPr>
            <a:spLocks noGrp="1"/>
          </p:cNvSpPr>
          <p:nvPr>
            <p:ph type="body" sz="quarter" idx="13"/>
          </p:nvPr>
        </p:nvSpPr>
        <p:spPr/>
        <p:txBody>
          <a:bodyPr/>
          <a:lstStyle/>
          <a:p>
            <a:r>
              <a:rPr lang="ru-RU" dirty="0"/>
              <a:t>Магистратура «Анализ данных в биологии и медицине»</a:t>
            </a:r>
          </a:p>
        </p:txBody>
      </p:sp>
      <p:pic>
        <p:nvPicPr>
          <p:cNvPr id="1026" name="Picture 2">
            <a:extLst>
              <a:ext uri="{FF2B5EF4-FFF2-40B4-BE49-F238E27FC236}">
                <a16:creationId xmlns:a16="http://schemas.microsoft.com/office/drawing/2014/main" id="{B176ECBD-1DF6-5926-F294-60BC3DE920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4022" y="1203016"/>
            <a:ext cx="2124545" cy="40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325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6821F-6947-274C-5CB1-B124A6895826}"/>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DFED64E7-A7E9-A17B-4A12-A709742B4D36}"/>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E2C94073-F5E7-CC9A-FA47-F2E8106C19B1}"/>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F47A247E-15D4-B3D9-E2AD-E934DF119106}"/>
              </a:ext>
            </a:extLst>
          </p:cNvPr>
          <p:cNvSpPr>
            <a:spLocks noGrp="1"/>
          </p:cNvSpPr>
          <p:nvPr>
            <p:ph type="title"/>
          </p:nvPr>
        </p:nvSpPr>
        <p:spPr/>
        <p:txBody>
          <a:bodyPr>
            <a:normAutofit/>
          </a:bodyPr>
          <a:lstStyle/>
          <a:p>
            <a:r>
              <a:rPr lang="ru-RU" sz="3600" dirty="0"/>
              <a:t>Три парадигмы обучения</a:t>
            </a:r>
          </a:p>
        </p:txBody>
      </p:sp>
      <p:sp>
        <p:nvSpPr>
          <p:cNvPr id="5" name="Текст 4">
            <a:extLst>
              <a:ext uri="{FF2B5EF4-FFF2-40B4-BE49-F238E27FC236}">
                <a16:creationId xmlns:a16="http://schemas.microsoft.com/office/drawing/2014/main" id="{41876088-A61E-19B7-ECE5-E5E6B003E397}"/>
              </a:ext>
            </a:extLst>
          </p:cNvPr>
          <p:cNvSpPr>
            <a:spLocks noGrp="1"/>
          </p:cNvSpPr>
          <p:nvPr>
            <p:ph type="body" sz="quarter" idx="12"/>
          </p:nvPr>
        </p:nvSpPr>
        <p:spPr>
          <a:xfrm>
            <a:off x="585897" y="2371119"/>
            <a:ext cx="11057971" cy="3945977"/>
          </a:xfrm>
        </p:spPr>
        <p:txBody>
          <a:bodyPr/>
          <a:lstStyle/>
          <a:p>
            <a:r>
              <a:rPr lang="ru-RU" sz="2000" b="1" dirty="0"/>
              <a:t>Обучение с учителем (Supervised Learning):</a:t>
            </a:r>
            <a:br>
              <a:rPr lang="ru-RU" sz="2000" b="1" dirty="0"/>
            </a:br>
            <a:r>
              <a:rPr lang="ru-RU" sz="2000" b="1" dirty="0"/>
              <a:t>Суть</a:t>
            </a:r>
            <a:r>
              <a:rPr lang="ru-RU" sz="2000" dirty="0"/>
              <a:t>: Обучение на размеченных данных, где для каждого примера известен правильный ответ.</a:t>
            </a:r>
            <a:br>
              <a:rPr lang="ru-RU" sz="2000" dirty="0"/>
            </a:br>
            <a:r>
              <a:rPr lang="ru-RU" sz="2000" b="1" dirty="0"/>
              <a:t>Аналогия</a:t>
            </a:r>
            <a:r>
              <a:rPr lang="ru-RU" sz="2000" dirty="0"/>
              <a:t>: Студент-медик изучает гистологию по атласу, где каждое изображение подписано правильным диагнозом</a:t>
            </a:r>
            <a:r>
              <a:rPr lang="ru-RU" sz="2000" b="1" dirty="0"/>
              <a:t>. </a:t>
            </a:r>
            <a:br>
              <a:rPr lang="ru-RU" sz="2000" b="1" dirty="0"/>
            </a:br>
            <a:br>
              <a:rPr lang="ru-RU" sz="2000" b="1" dirty="0"/>
            </a:br>
            <a:br>
              <a:rPr lang="ru-RU" sz="2000" b="1" dirty="0"/>
            </a:br>
            <a:br>
              <a:rPr lang="ru-RU" sz="2000" b="1" dirty="0"/>
            </a:br>
            <a:r>
              <a:rPr lang="ru-RU" sz="2000" b="1" dirty="0"/>
              <a:t>Обучение без учителя (Unsupervised Learning):</a:t>
            </a:r>
            <a:endParaRPr lang="ru-RU" sz="2000" dirty="0"/>
          </a:p>
          <a:p>
            <a:r>
              <a:rPr lang="ru-RU" sz="2000" b="1" dirty="0"/>
              <a:t>Суть:</a:t>
            </a:r>
            <a:r>
              <a:rPr lang="ru-RU" sz="2000" dirty="0"/>
              <a:t> Поиск скрытых структур в неразмеченных данных.</a:t>
            </a:r>
          </a:p>
          <a:p>
            <a:r>
              <a:rPr lang="ru-RU" sz="2000" b="1" dirty="0"/>
              <a:t>Аналогия:</a:t>
            </a:r>
            <a:r>
              <a:rPr lang="ru-RU" sz="2000" dirty="0"/>
              <a:t> Исследователь анализирует данные экспрессии генов и обнаруживает ранее неизвестные подтипы рака, не имея априорной информации.</a:t>
            </a:r>
            <a:br>
              <a:rPr lang="ru-RU" sz="2000" dirty="0"/>
            </a:br>
            <a:br>
              <a:rPr lang="ru-RU" sz="2000" dirty="0"/>
            </a:br>
            <a:br>
              <a:rPr lang="ru-RU" sz="2000" dirty="0"/>
            </a:br>
            <a:br>
              <a:rPr lang="ru-RU" sz="2000" dirty="0"/>
            </a:br>
            <a:r>
              <a:rPr lang="ru-RU" sz="2000" b="1" dirty="0"/>
              <a:t>Обучение с подкреплением (Reinforcement Learning):</a:t>
            </a:r>
            <a:endParaRPr lang="ru-RU" sz="2000" dirty="0"/>
          </a:p>
          <a:p>
            <a:r>
              <a:rPr lang="ru-RU" sz="2000" b="1" dirty="0"/>
              <a:t>Суть:</a:t>
            </a:r>
            <a:r>
              <a:rPr lang="ru-RU" sz="2000" dirty="0"/>
              <a:t> Обучение методом проб и ошибок на основе системы «наград» и «штрафов».</a:t>
            </a:r>
          </a:p>
          <a:p>
            <a:r>
              <a:rPr lang="ru-RU" sz="2000" b="1" dirty="0"/>
              <a:t>Аналогия:</a:t>
            </a:r>
            <a:r>
              <a:rPr lang="ru-RU" sz="2000" dirty="0"/>
              <a:t> Подбор оптимальной дозы препарата. Агент «пробует» дозу, наблюдает за реакцией организма (награда/штраф) и корректирует следующую.</a:t>
            </a:r>
          </a:p>
        </p:txBody>
      </p:sp>
      <p:sp>
        <p:nvSpPr>
          <p:cNvPr id="6" name="Текст 5">
            <a:extLst>
              <a:ext uri="{FF2B5EF4-FFF2-40B4-BE49-F238E27FC236}">
                <a16:creationId xmlns:a16="http://schemas.microsoft.com/office/drawing/2014/main" id="{1E94A655-D313-3A73-1BB3-0B02CD906B47}"/>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pic>
        <p:nvPicPr>
          <p:cNvPr id="7" name="Image 0" descr="preencoded.png">
            <a:extLst>
              <a:ext uri="{FF2B5EF4-FFF2-40B4-BE49-F238E27FC236}">
                <a16:creationId xmlns:a16="http://schemas.microsoft.com/office/drawing/2014/main" id="{E22CEAEA-4EA8-028A-9BD3-16AFB19F11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95398" y="2452011"/>
            <a:ext cx="527529" cy="527529"/>
          </a:xfrm>
          <a:prstGeom prst="rect">
            <a:avLst/>
          </a:prstGeom>
        </p:spPr>
      </p:pic>
      <p:pic>
        <p:nvPicPr>
          <p:cNvPr id="8" name="Image 1" descr="preencoded.png">
            <a:extLst>
              <a:ext uri="{FF2B5EF4-FFF2-40B4-BE49-F238E27FC236}">
                <a16:creationId xmlns:a16="http://schemas.microsoft.com/office/drawing/2014/main" id="{44C60236-3E77-CC95-BE1E-AB4F87BB23E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79893" y="2439169"/>
            <a:ext cx="553212" cy="553212"/>
          </a:xfrm>
          <a:prstGeom prst="rect">
            <a:avLst/>
          </a:prstGeom>
        </p:spPr>
      </p:pic>
      <p:pic>
        <p:nvPicPr>
          <p:cNvPr id="9" name="Image 2" descr="preencoded.png">
            <a:extLst>
              <a:ext uri="{FF2B5EF4-FFF2-40B4-BE49-F238E27FC236}">
                <a16:creationId xmlns:a16="http://schemas.microsoft.com/office/drawing/2014/main" id="{FA29E550-57DC-B172-339C-AD240C78F2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324050" y="2371119"/>
            <a:ext cx="564106" cy="564106"/>
          </a:xfrm>
          <a:prstGeom prst="rect">
            <a:avLst/>
          </a:prstGeom>
        </p:spPr>
      </p:pic>
    </p:spTree>
    <p:extLst>
      <p:ext uri="{BB962C8B-B14F-4D97-AF65-F5344CB8AC3E}">
        <p14:creationId xmlns:p14="http://schemas.microsoft.com/office/powerpoint/2010/main" val="1321426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17281-F5D9-D2A5-2B3B-AAEE2935D71C}"/>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A9CC2465-9A71-563B-1C11-804535E8EB69}"/>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36F5EE13-4CBC-DE36-52E7-D8FCB50606A7}"/>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2E217EE5-B908-5F36-E31F-206686B0184C}"/>
              </a:ext>
            </a:extLst>
          </p:cNvPr>
          <p:cNvSpPr>
            <a:spLocks noGrp="1"/>
          </p:cNvSpPr>
          <p:nvPr>
            <p:ph type="title"/>
          </p:nvPr>
        </p:nvSpPr>
        <p:spPr/>
        <p:txBody>
          <a:bodyPr>
            <a:normAutofit/>
          </a:bodyPr>
          <a:lstStyle/>
          <a:p>
            <a:r>
              <a:rPr lang="ru-RU" sz="3600" dirty="0"/>
              <a:t>Анатомия </a:t>
            </a:r>
            <a:r>
              <a:rPr lang="en-US" sz="3600" dirty="0"/>
              <a:t>ML-</a:t>
            </a:r>
            <a:r>
              <a:rPr lang="ru-RU" sz="3600" dirty="0"/>
              <a:t>проекта (</a:t>
            </a:r>
            <a:r>
              <a:rPr lang="en-US" sz="3600" dirty="0"/>
              <a:t>Pipeline</a:t>
            </a:r>
            <a:r>
              <a:rPr lang="ru-RU" sz="3600" dirty="0"/>
              <a:t>)</a:t>
            </a:r>
          </a:p>
        </p:txBody>
      </p:sp>
      <p:sp>
        <p:nvSpPr>
          <p:cNvPr id="6" name="Текст 5">
            <a:extLst>
              <a:ext uri="{FF2B5EF4-FFF2-40B4-BE49-F238E27FC236}">
                <a16:creationId xmlns:a16="http://schemas.microsoft.com/office/drawing/2014/main" id="{8E65C501-2C61-E0EB-40E4-AD4D1DE1996C}"/>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13" name="TextBox 12">
            <a:extLst>
              <a:ext uri="{FF2B5EF4-FFF2-40B4-BE49-F238E27FC236}">
                <a16:creationId xmlns:a16="http://schemas.microsoft.com/office/drawing/2014/main" id="{29B9D68F-106B-43AA-D1F7-D12F24F22D81}"/>
              </a:ext>
            </a:extLst>
          </p:cNvPr>
          <p:cNvSpPr txBox="1"/>
          <p:nvPr/>
        </p:nvSpPr>
        <p:spPr>
          <a:xfrm>
            <a:off x="1301394" y="2277978"/>
            <a:ext cx="4958498" cy="3939540"/>
          </a:xfrm>
          <a:prstGeom prst="rect">
            <a:avLst/>
          </a:prstGeom>
          <a:noFill/>
        </p:spPr>
        <p:txBody>
          <a:bodyPr wrap="square" rtlCol="0">
            <a:spAutoFit/>
          </a:bodyPr>
          <a:lstStyle/>
          <a:p>
            <a:pPr marL="457200" lvl="0" indent="-457200">
              <a:lnSpc>
                <a:spcPct val="150000"/>
              </a:lnSpc>
              <a:spcBef>
                <a:spcPts val="1200"/>
              </a:spcBef>
              <a:buFont typeface="+mj-lt"/>
              <a:buAutoNum type="arabicPeriod"/>
              <a:defRPr/>
            </a:pPr>
            <a:r>
              <a:rPr lang="ru-RU" sz="2800" dirty="0"/>
              <a:t>Сбор и подготовка данных</a:t>
            </a:r>
          </a:p>
          <a:p>
            <a:pPr marL="457200" lvl="0" indent="-457200">
              <a:lnSpc>
                <a:spcPct val="150000"/>
              </a:lnSpc>
              <a:spcBef>
                <a:spcPts val="1200"/>
              </a:spcBef>
              <a:buFont typeface="+mj-lt"/>
              <a:buAutoNum type="arabicPeriod"/>
              <a:defRPr/>
            </a:pPr>
            <a:r>
              <a:rPr lang="ru-RU" sz="2800" dirty="0"/>
              <a:t>Обучение модели</a:t>
            </a:r>
          </a:p>
          <a:p>
            <a:pPr marL="457200" lvl="0" indent="-457200">
              <a:lnSpc>
                <a:spcPct val="150000"/>
              </a:lnSpc>
              <a:spcBef>
                <a:spcPts val="1200"/>
              </a:spcBef>
              <a:buFont typeface="+mj-lt"/>
              <a:buAutoNum type="arabicPeriod"/>
              <a:defRPr/>
            </a:pPr>
            <a:r>
              <a:rPr lang="ru-RU" sz="2800" dirty="0"/>
              <a:t>Оценка модели</a:t>
            </a:r>
          </a:p>
          <a:p>
            <a:pPr marL="457200" lvl="0" indent="-457200">
              <a:lnSpc>
                <a:spcPct val="150000"/>
              </a:lnSpc>
              <a:spcBef>
                <a:spcPts val="1200"/>
              </a:spcBef>
              <a:buFont typeface="+mj-lt"/>
              <a:buAutoNum type="arabicPeriod"/>
              <a:defRPr/>
            </a:pPr>
            <a:r>
              <a:rPr lang="ru-RU" sz="2800" dirty="0"/>
              <a:t>Интерпретация модели</a:t>
            </a:r>
          </a:p>
          <a:p>
            <a:pPr marL="457200" lvl="0" indent="-457200">
              <a:lnSpc>
                <a:spcPct val="150000"/>
              </a:lnSpc>
              <a:spcBef>
                <a:spcPts val="1200"/>
              </a:spcBef>
              <a:buFont typeface="+mj-lt"/>
              <a:buAutoNum type="arabicPeriod"/>
              <a:defRPr/>
            </a:pPr>
            <a:r>
              <a:rPr lang="ru-RU" sz="2800" dirty="0"/>
              <a:t>Внедрение и мониторинг</a:t>
            </a:r>
          </a:p>
        </p:txBody>
      </p:sp>
      <p:pic>
        <p:nvPicPr>
          <p:cNvPr id="9" name="Image 0" descr="preencoded.png">
            <a:extLst>
              <a:ext uri="{FF2B5EF4-FFF2-40B4-BE49-F238E27FC236}">
                <a16:creationId xmlns:a16="http://schemas.microsoft.com/office/drawing/2014/main" id="{24364F8C-66D4-37A6-83F0-83266A7F63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331" y="2446305"/>
            <a:ext cx="566928" cy="566928"/>
          </a:xfrm>
          <a:prstGeom prst="rect">
            <a:avLst/>
          </a:prstGeom>
        </p:spPr>
      </p:pic>
      <p:pic>
        <p:nvPicPr>
          <p:cNvPr id="10" name="Image 1" descr="preencoded.png">
            <a:extLst>
              <a:ext uri="{FF2B5EF4-FFF2-40B4-BE49-F238E27FC236}">
                <a16:creationId xmlns:a16="http://schemas.microsoft.com/office/drawing/2014/main" id="{61C5EC81-E25A-47CA-6C55-35533B8379A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822" y="3198311"/>
            <a:ext cx="589796" cy="589796"/>
          </a:xfrm>
          <a:prstGeom prst="rect">
            <a:avLst/>
          </a:prstGeom>
        </p:spPr>
      </p:pic>
      <p:pic>
        <p:nvPicPr>
          <p:cNvPr id="11" name="Image 2" descr="preencoded.png">
            <a:extLst>
              <a:ext uri="{FF2B5EF4-FFF2-40B4-BE49-F238E27FC236}">
                <a16:creationId xmlns:a16="http://schemas.microsoft.com/office/drawing/2014/main" id="{143E8013-AA71-A420-1511-7F7E4F71973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2445" y="3915410"/>
            <a:ext cx="681220" cy="681220"/>
          </a:xfrm>
          <a:prstGeom prst="rect">
            <a:avLst/>
          </a:prstGeom>
        </p:spPr>
      </p:pic>
      <p:pic>
        <p:nvPicPr>
          <p:cNvPr id="12" name="Image 3" descr="preencoded.png">
            <a:extLst>
              <a:ext uri="{FF2B5EF4-FFF2-40B4-BE49-F238E27FC236}">
                <a16:creationId xmlns:a16="http://schemas.microsoft.com/office/drawing/2014/main" id="{2148DB4F-8FAF-8A88-9149-F4B15AFF78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92399" y="5565796"/>
            <a:ext cx="681219" cy="681219"/>
          </a:xfrm>
          <a:prstGeom prst="rect">
            <a:avLst/>
          </a:prstGeom>
        </p:spPr>
      </p:pic>
      <p:pic>
        <p:nvPicPr>
          <p:cNvPr id="14" name="Image 0" descr="preencoded.png">
            <a:extLst>
              <a:ext uri="{FF2B5EF4-FFF2-40B4-BE49-F238E27FC236}">
                <a16:creationId xmlns:a16="http://schemas.microsoft.com/office/drawing/2014/main" id="{A2452036-6C38-FB5C-980A-E6F48C69CC2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19112" y="4683723"/>
            <a:ext cx="707886" cy="707886"/>
          </a:xfrm>
          <a:prstGeom prst="rect">
            <a:avLst/>
          </a:prstGeom>
        </p:spPr>
      </p:pic>
      <p:sp>
        <p:nvSpPr>
          <p:cNvPr id="7" name="Правая круглая скобка 6"/>
          <p:cNvSpPr/>
          <p:nvPr/>
        </p:nvSpPr>
        <p:spPr>
          <a:xfrm>
            <a:off x="6521381" y="2446306"/>
            <a:ext cx="371789" cy="566928"/>
          </a:xfrm>
          <a:prstGeom prst="rightBracket">
            <a:avLst/>
          </a:prstGeom>
          <a:ln w="762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15" name="TextBox 14">
            <a:extLst>
              <a:ext uri="{FF2B5EF4-FFF2-40B4-BE49-F238E27FC236}">
                <a16:creationId xmlns:a16="http://schemas.microsoft.com/office/drawing/2014/main" id="{29B9D68F-106B-43AA-D1F7-D12F24F22D81}"/>
              </a:ext>
            </a:extLst>
          </p:cNvPr>
          <p:cNvSpPr txBox="1"/>
          <p:nvPr/>
        </p:nvSpPr>
        <p:spPr>
          <a:xfrm>
            <a:off x="7033847" y="2336348"/>
            <a:ext cx="834012" cy="738664"/>
          </a:xfrm>
          <a:prstGeom prst="rect">
            <a:avLst/>
          </a:prstGeom>
          <a:noFill/>
        </p:spPr>
        <p:txBody>
          <a:bodyPr wrap="square" rtlCol="0">
            <a:spAutoFit/>
          </a:bodyPr>
          <a:lstStyle/>
          <a:p>
            <a:pPr lvl="0">
              <a:lnSpc>
                <a:spcPct val="150000"/>
              </a:lnSpc>
              <a:spcBef>
                <a:spcPts val="1200"/>
              </a:spcBef>
              <a:defRPr/>
            </a:pPr>
            <a:r>
              <a:rPr lang="ru-RU" sz="2800" dirty="0"/>
              <a:t>80%</a:t>
            </a:r>
          </a:p>
        </p:txBody>
      </p:sp>
      <p:sp>
        <p:nvSpPr>
          <p:cNvPr id="16" name="TextBox 15">
            <a:extLst>
              <a:ext uri="{FF2B5EF4-FFF2-40B4-BE49-F238E27FC236}">
                <a16:creationId xmlns:a16="http://schemas.microsoft.com/office/drawing/2014/main" id="{29B9D68F-106B-43AA-D1F7-D12F24F22D81}"/>
              </a:ext>
            </a:extLst>
          </p:cNvPr>
          <p:cNvSpPr txBox="1"/>
          <p:nvPr/>
        </p:nvSpPr>
        <p:spPr>
          <a:xfrm>
            <a:off x="7033847" y="4227298"/>
            <a:ext cx="834012" cy="738664"/>
          </a:xfrm>
          <a:prstGeom prst="rect">
            <a:avLst/>
          </a:prstGeom>
          <a:noFill/>
        </p:spPr>
        <p:txBody>
          <a:bodyPr wrap="square" rtlCol="0">
            <a:spAutoFit/>
          </a:bodyPr>
          <a:lstStyle/>
          <a:p>
            <a:pPr lvl="0">
              <a:lnSpc>
                <a:spcPct val="150000"/>
              </a:lnSpc>
              <a:spcBef>
                <a:spcPts val="1200"/>
              </a:spcBef>
              <a:defRPr/>
            </a:pPr>
            <a:r>
              <a:rPr lang="ru-RU" sz="2800" dirty="0"/>
              <a:t>20%</a:t>
            </a:r>
          </a:p>
        </p:txBody>
      </p:sp>
      <p:sp>
        <p:nvSpPr>
          <p:cNvPr id="17" name="Правая круглая скобка 16"/>
          <p:cNvSpPr/>
          <p:nvPr/>
        </p:nvSpPr>
        <p:spPr>
          <a:xfrm>
            <a:off x="6537175" y="3348884"/>
            <a:ext cx="371789" cy="2720319"/>
          </a:xfrm>
          <a:prstGeom prst="rightBracket">
            <a:avLst/>
          </a:prstGeom>
          <a:ln w="76200">
            <a:solidFill>
              <a:srgbClr val="11A0D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Tree>
    <p:extLst>
      <p:ext uri="{BB962C8B-B14F-4D97-AF65-F5344CB8AC3E}">
        <p14:creationId xmlns:p14="http://schemas.microsoft.com/office/powerpoint/2010/main" val="416053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p:bldP spid="16"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39F873-8907-A80A-7681-DC534F3C3210}"/>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5E19F9EC-3164-650F-E4C8-72103BB56EA5}"/>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56320410-ADBB-3764-30CC-012FC3DE95BA}"/>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A860CF4D-A4F5-8186-DD4F-3BD9EA56683C}"/>
              </a:ext>
            </a:extLst>
          </p:cNvPr>
          <p:cNvSpPr>
            <a:spLocks noGrp="1"/>
          </p:cNvSpPr>
          <p:nvPr>
            <p:ph type="title"/>
          </p:nvPr>
        </p:nvSpPr>
        <p:spPr/>
        <p:txBody>
          <a:bodyPr>
            <a:normAutofit/>
          </a:bodyPr>
          <a:lstStyle/>
          <a:p>
            <a:r>
              <a:rPr lang="ru-RU" sz="3600" dirty="0"/>
              <a:t>ML в предметной области: Медицина</a:t>
            </a:r>
          </a:p>
        </p:txBody>
      </p:sp>
      <p:sp>
        <p:nvSpPr>
          <p:cNvPr id="6" name="Текст 5">
            <a:extLst>
              <a:ext uri="{FF2B5EF4-FFF2-40B4-BE49-F238E27FC236}">
                <a16:creationId xmlns:a16="http://schemas.microsoft.com/office/drawing/2014/main" id="{2F9695E1-1CCB-0C39-0F4F-DE832C2480AB}"/>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13" name="TextBox 12">
            <a:extLst>
              <a:ext uri="{FF2B5EF4-FFF2-40B4-BE49-F238E27FC236}">
                <a16:creationId xmlns:a16="http://schemas.microsoft.com/office/drawing/2014/main" id="{B05A6B35-8D9D-7EA0-AAB3-9E2E5E1AA538}"/>
              </a:ext>
            </a:extLst>
          </p:cNvPr>
          <p:cNvSpPr txBox="1"/>
          <p:nvPr/>
        </p:nvSpPr>
        <p:spPr>
          <a:xfrm>
            <a:off x="1129006" y="2338962"/>
            <a:ext cx="7200986" cy="3970318"/>
          </a:xfrm>
          <a:prstGeom prst="rect">
            <a:avLst/>
          </a:prstGeom>
          <a:noFill/>
        </p:spPr>
        <p:txBody>
          <a:bodyPr wrap="square" rtlCol="0">
            <a:spAutoFit/>
          </a:bodyPr>
          <a:lstStyle/>
          <a:p>
            <a:pPr marL="342900" indent="-342900">
              <a:buFont typeface="Arial" panose="020B0604020202020204" pitchFamily="34" charset="0"/>
              <a:buChar char="•"/>
            </a:pPr>
            <a:r>
              <a:rPr lang="ru-RU" sz="2000" b="1" dirty="0"/>
              <a:t>Диагностика:</a:t>
            </a:r>
            <a:r>
              <a:rPr lang="ru-RU" sz="2000" dirty="0"/>
              <a:t> Анализ медицинских изображений (рентген, КТ, МРТ).</a:t>
            </a:r>
          </a:p>
          <a:p>
            <a:pPr marL="800100" lvl="1" indent="-342900">
              <a:spcBef>
                <a:spcPts val="1200"/>
              </a:spcBef>
              <a:buFont typeface="Arial" panose="020B0604020202020204" pitchFamily="34" charset="0"/>
              <a:buChar char="•"/>
              <a:defRPr/>
            </a:pPr>
            <a:r>
              <a:rPr lang="ru-RU" dirty="0"/>
              <a:t>Пример: Алгоритмы глубокого обучения классифицируют рак кожи по фотографиям с точностью, сопоставимой с врачами-дерматологами</a:t>
            </a:r>
          </a:p>
          <a:p>
            <a:pPr marL="342900" indent="-342900">
              <a:spcBef>
                <a:spcPts val="1200"/>
              </a:spcBef>
              <a:buFont typeface="Arial" panose="020B0604020202020204" pitchFamily="34" charset="0"/>
              <a:buChar char="•"/>
              <a:defRPr/>
            </a:pPr>
            <a:r>
              <a:rPr lang="ru-RU" sz="2000" b="1" dirty="0"/>
              <a:t>Прогнозирование:</a:t>
            </a:r>
            <a:r>
              <a:rPr lang="ru-RU" sz="2000" dirty="0"/>
              <a:t> Предсказание исхода заболевания, риска рецидива, продолжительности жизни</a:t>
            </a:r>
          </a:p>
          <a:p>
            <a:pPr marL="342900" indent="-342900">
              <a:spcBef>
                <a:spcPts val="1200"/>
              </a:spcBef>
              <a:buFont typeface="Arial" panose="020B0604020202020204" pitchFamily="34" charset="0"/>
              <a:buChar char="•"/>
              <a:defRPr/>
            </a:pPr>
            <a:r>
              <a:rPr lang="ru-RU" sz="2000" b="1" dirty="0"/>
              <a:t>Персонализированная медицина:</a:t>
            </a:r>
            <a:r>
              <a:rPr lang="ru-RU" sz="2000" dirty="0"/>
              <a:t> Предсказание индивидуального ответа пациента на терапию для подбора наиболее эффективного лечения</a:t>
            </a:r>
          </a:p>
          <a:p>
            <a:pPr marL="800100" lvl="1" indent="-342900">
              <a:spcBef>
                <a:spcPts val="1200"/>
              </a:spcBef>
              <a:buFont typeface="Arial" panose="020B0604020202020204" pitchFamily="34" charset="0"/>
              <a:buChar char="•"/>
              <a:defRPr/>
            </a:pPr>
            <a:endParaRPr kumimoji="0" lang="ru-RU" b="0" i="0" u="none" strike="noStrike" kern="1200" cap="none" spc="0" normalizeH="0" baseline="0" noProof="0" dirty="0">
              <a:ln>
                <a:noFill/>
              </a:ln>
              <a:solidFill>
                <a:srgbClr val="0E2D69"/>
              </a:solidFill>
              <a:effectLst/>
              <a:uLnTx/>
              <a:uFillTx/>
              <a:ea typeface="+mn-ea"/>
              <a:cs typeface="+mn-cs"/>
            </a:endParaRPr>
          </a:p>
        </p:txBody>
      </p:sp>
      <p:pic>
        <p:nvPicPr>
          <p:cNvPr id="8" name="Image 0" descr="/home/oai/share/cached_assets_used/brain_mri.png">
            <a:extLst>
              <a:ext uri="{FF2B5EF4-FFF2-40B4-BE49-F238E27FC236}">
                <a16:creationId xmlns:a16="http://schemas.microsoft.com/office/drawing/2014/main" id="{7A7942BD-2254-4519-A415-7FC73C234C75}"/>
              </a:ext>
            </a:extLst>
          </p:cNvPr>
          <p:cNvPicPr>
            <a:picLocks noChangeAspect="1"/>
          </p:cNvPicPr>
          <p:nvPr/>
        </p:nvPicPr>
        <p:blipFill>
          <a:blip r:embed="rId2"/>
          <a:srcRect t="7462" b="7462"/>
          <a:stretch/>
        </p:blipFill>
        <p:spPr>
          <a:xfrm>
            <a:off x="8329992" y="2362819"/>
            <a:ext cx="3461686" cy="3461686"/>
          </a:xfrm>
          <a:prstGeom prst="rect">
            <a:avLst/>
          </a:prstGeom>
        </p:spPr>
      </p:pic>
      <p:pic>
        <p:nvPicPr>
          <p:cNvPr id="14" name="Image 1" descr="preencoded.png">
            <a:extLst>
              <a:ext uri="{FF2B5EF4-FFF2-40B4-BE49-F238E27FC236}">
                <a16:creationId xmlns:a16="http://schemas.microsoft.com/office/drawing/2014/main" id="{A91D7FBE-B938-175B-034F-6EB83187D7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1480" y="2474536"/>
            <a:ext cx="617456" cy="617456"/>
          </a:xfrm>
          <a:prstGeom prst="rect">
            <a:avLst/>
          </a:prstGeom>
        </p:spPr>
      </p:pic>
      <p:pic>
        <p:nvPicPr>
          <p:cNvPr id="15" name="Image 2" descr="preencoded.png">
            <a:extLst>
              <a:ext uri="{FF2B5EF4-FFF2-40B4-BE49-F238E27FC236}">
                <a16:creationId xmlns:a16="http://schemas.microsoft.com/office/drawing/2014/main" id="{BF4E647B-9668-5CCC-3760-D9E420D9C5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11481" y="4093662"/>
            <a:ext cx="617455" cy="617455"/>
          </a:xfrm>
          <a:prstGeom prst="rect">
            <a:avLst/>
          </a:prstGeom>
        </p:spPr>
      </p:pic>
      <p:pic>
        <p:nvPicPr>
          <p:cNvPr id="16" name="Image 3" descr="preencoded.png">
            <a:extLst>
              <a:ext uri="{FF2B5EF4-FFF2-40B4-BE49-F238E27FC236}">
                <a16:creationId xmlns:a16="http://schemas.microsoft.com/office/drawing/2014/main" id="{75CF845C-B20D-0710-54A3-1C05B4DA731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11482" y="5023544"/>
            <a:ext cx="617454" cy="617454"/>
          </a:xfrm>
          <a:prstGeom prst="rect">
            <a:avLst/>
          </a:prstGeom>
        </p:spPr>
      </p:pic>
    </p:spTree>
    <p:extLst>
      <p:ext uri="{BB962C8B-B14F-4D97-AF65-F5344CB8AC3E}">
        <p14:creationId xmlns:p14="http://schemas.microsoft.com/office/powerpoint/2010/main" val="546230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B4E11-BB39-C735-DBEF-45A5C8FF4CCA}"/>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3E656809-38CF-DACA-0C5F-6C072D7803AA}"/>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AF93C163-BEF5-4D41-34E1-1D9ECD68576A}"/>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77A06195-5E3B-4138-3718-42EE144AD691}"/>
              </a:ext>
            </a:extLst>
          </p:cNvPr>
          <p:cNvSpPr>
            <a:spLocks noGrp="1"/>
          </p:cNvSpPr>
          <p:nvPr>
            <p:ph type="title"/>
          </p:nvPr>
        </p:nvSpPr>
        <p:spPr/>
        <p:txBody>
          <a:bodyPr>
            <a:normAutofit/>
          </a:bodyPr>
          <a:lstStyle/>
          <a:p>
            <a:r>
              <a:rPr lang="ru-RU" sz="3600" dirty="0"/>
              <a:t>ML в предметной области: Биология</a:t>
            </a:r>
          </a:p>
        </p:txBody>
      </p:sp>
      <p:sp>
        <p:nvSpPr>
          <p:cNvPr id="6" name="Текст 5">
            <a:extLst>
              <a:ext uri="{FF2B5EF4-FFF2-40B4-BE49-F238E27FC236}">
                <a16:creationId xmlns:a16="http://schemas.microsoft.com/office/drawing/2014/main" id="{E7C99207-6D75-F66F-DCCA-A58A48AF1028}"/>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13" name="TextBox 12">
            <a:extLst>
              <a:ext uri="{FF2B5EF4-FFF2-40B4-BE49-F238E27FC236}">
                <a16:creationId xmlns:a16="http://schemas.microsoft.com/office/drawing/2014/main" id="{EAFCECC7-34CF-731A-1481-64DE7DFC0FBB}"/>
              </a:ext>
            </a:extLst>
          </p:cNvPr>
          <p:cNvSpPr txBox="1"/>
          <p:nvPr/>
        </p:nvSpPr>
        <p:spPr>
          <a:xfrm>
            <a:off x="1129006" y="2338962"/>
            <a:ext cx="5793002" cy="4524315"/>
          </a:xfrm>
          <a:prstGeom prst="rect">
            <a:avLst/>
          </a:prstGeom>
          <a:noFill/>
        </p:spPr>
        <p:txBody>
          <a:bodyPr wrap="square" rtlCol="0">
            <a:spAutoFit/>
          </a:bodyPr>
          <a:lstStyle/>
          <a:p>
            <a:pPr marL="342900" indent="-342900">
              <a:buFont typeface="Arial" panose="020B0604020202020204" pitchFamily="34" charset="0"/>
              <a:buChar char="•"/>
            </a:pPr>
            <a:r>
              <a:rPr lang="ru-RU" sz="2000" b="1" dirty="0"/>
              <a:t>Геномика и "</a:t>
            </a:r>
            <a:r>
              <a:rPr lang="ru-RU" sz="2000" b="1" dirty="0" err="1"/>
              <a:t>омиксные</a:t>
            </a:r>
            <a:r>
              <a:rPr lang="ru-RU" sz="2000" b="1" dirty="0"/>
              <a:t>" данные:</a:t>
            </a:r>
            <a:r>
              <a:rPr lang="ru-RU" sz="2000" dirty="0"/>
              <a:t> Анализ огромных массивов данных секвенирования для поиска генов, ассоциированных с заболеваниями</a:t>
            </a:r>
          </a:p>
          <a:p>
            <a:pPr marL="342900" indent="-342900">
              <a:buFont typeface="Arial" panose="020B0604020202020204" pitchFamily="34" charset="0"/>
              <a:buChar char="•"/>
            </a:pPr>
            <a:r>
              <a:rPr lang="ru-RU" sz="2000" b="1" dirty="0"/>
              <a:t>Структурная биология:</a:t>
            </a:r>
            <a:r>
              <a:rPr lang="ru-RU" sz="2000" dirty="0"/>
              <a:t> Прорывной пример — </a:t>
            </a:r>
            <a:r>
              <a:rPr lang="ru-RU" sz="2000" b="1" dirty="0" err="1"/>
              <a:t>AlphaFold</a:t>
            </a:r>
            <a:r>
              <a:rPr lang="ru-RU" sz="2000" dirty="0"/>
              <a:t>, нейросеть, которая с невероятной точностью предсказывает трехмерную структуру белков</a:t>
            </a:r>
          </a:p>
          <a:p>
            <a:pPr marL="342900" indent="-342900">
              <a:buFont typeface="Arial" panose="020B0604020202020204" pitchFamily="34" charset="0"/>
              <a:buChar char="•"/>
            </a:pPr>
            <a:r>
              <a:rPr lang="ru-RU" sz="2000" b="1" dirty="0"/>
              <a:t>Открытия, управляемые данными:</a:t>
            </a:r>
            <a:r>
              <a:rPr lang="ru-RU" sz="2000" dirty="0"/>
              <a:t> ML позволяет находить в данных закономерности, которые сложно было бы предположить заранее, тем самым генерируя новые научные гипотезы</a:t>
            </a:r>
          </a:p>
          <a:p>
            <a:pPr marL="800100" lvl="1" indent="-342900">
              <a:spcBef>
                <a:spcPts val="1200"/>
              </a:spcBef>
              <a:buFont typeface="Arial" panose="020B0604020202020204" pitchFamily="34" charset="0"/>
              <a:buChar char="•"/>
              <a:defRPr/>
            </a:pPr>
            <a:endParaRPr kumimoji="0" lang="ru-RU" b="0" i="0" u="none" strike="noStrike" kern="1200" cap="none" spc="0" normalizeH="0" baseline="0" noProof="0" dirty="0">
              <a:ln>
                <a:noFill/>
              </a:ln>
              <a:solidFill>
                <a:srgbClr val="0E2D69"/>
              </a:solidFill>
              <a:effectLst/>
              <a:uLnTx/>
              <a:uFillTx/>
              <a:ea typeface="+mn-ea"/>
              <a:cs typeface="+mn-cs"/>
            </a:endParaRPr>
          </a:p>
        </p:txBody>
      </p:sp>
      <p:pic>
        <p:nvPicPr>
          <p:cNvPr id="5" name="Image 0" descr="preencoded.png">
            <a:extLst>
              <a:ext uri="{FF2B5EF4-FFF2-40B4-BE49-F238E27FC236}">
                <a16:creationId xmlns:a16="http://schemas.microsoft.com/office/drawing/2014/main" id="{0AB17AFC-425F-0CF8-C2B7-56CE30BD03F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4632" y="2791751"/>
            <a:ext cx="544060" cy="544060"/>
          </a:xfrm>
          <a:prstGeom prst="rect">
            <a:avLst/>
          </a:prstGeom>
        </p:spPr>
      </p:pic>
      <p:pic>
        <p:nvPicPr>
          <p:cNvPr id="7" name="Image 1" descr="preencoded.png">
            <a:extLst>
              <a:ext uri="{FF2B5EF4-FFF2-40B4-BE49-F238E27FC236}">
                <a16:creationId xmlns:a16="http://schemas.microsoft.com/office/drawing/2014/main" id="{73A30BD2-7881-B070-4F0D-CD79068199C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4632" y="3938782"/>
            <a:ext cx="544060" cy="544060"/>
          </a:xfrm>
          <a:prstGeom prst="rect">
            <a:avLst/>
          </a:prstGeom>
        </p:spPr>
      </p:pic>
      <p:pic>
        <p:nvPicPr>
          <p:cNvPr id="9" name="Image 2" descr="preencoded.png">
            <a:extLst>
              <a:ext uri="{FF2B5EF4-FFF2-40B4-BE49-F238E27FC236}">
                <a16:creationId xmlns:a16="http://schemas.microsoft.com/office/drawing/2014/main" id="{AA0EA444-255A-CF75-F67F-27FF67D59DA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4632" y="5321808"/>
            <a:ext cx="544060" cy="544060"/>
          </a:xfrm>
          <a:prstGeom prst="rect">
            <a:avLst/>
          </a:prstGeom>
        </p:spPr>
      </p:pic>
      <p:pic>
        <p:nvPicPr>
          <p:cNvPr id="17" name="Рисунок 16">
            <a:extLst>
              <a:ext uri="{FF2B5EF4-FFF2-40B4-BE49-F238E27FC236}">
                <a16:creationId xmlns:a16="http://schemas.microsoft.com/office/drawing/2014/main" id="{95D2BD02-0338-AA35-09E0-2AE8CA17470A}"/>
              </a:ext>
            </a:extLst>
          </p:cNvPr>
          <p:cNvPicPr>
            <a:picLocks noChangeAspect="1"/>
          </p:cNvPicPr>
          <p:nvPr/>
        </p:nvPicPr>
        <p:blipFill>
          <a:blip r:embed="rId8"/>
          <a:stretch>
            <a:fillRect/>
          </a:stretch>
        </p:blipFill>
        <p:spPr>
          <a:xfrm>
            <a:off x="9862106" y="2980014"/>
            <a:ext cx="1845262" cy="2306578"/>
          </a:xfrm>
          <a:prstGeom prst="rect">
            <a:avLst/>
          </a:prstGeom>
        </p:spPr>
      </p:pic>
      <p:pic>
        <p:nvPicPr>
          <p:cNvPr id="1032" name="Picture 8" descr="Figure 3">
            <a:extLst>
              <a:ext uri="{FF2B5EF4-FFF2-40B4-BE49-F238E27FC236}">
                <a16:creationId xmlns:a16="http://schemas.microsoft.com/office/drawing/2014/main" id="{5247D1E3-A518-BBBC-F803-5757D3E1BE6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36133" b="34633"/>
          <a:stretch>
            <a:fillRect/>
          </a:stretch>
        </p:blipFill>
        <p:spPr bwMode="auto">
          <a:xfrm>
            <a:off x="6650927" y="2128577"/>
            <a:ext cx="3032569" cy="1702874"/>
          </a:xfrm>
          <a:prstGeom prst="rect">
            <a:avLst/>
          </a:prstGeom>
          <a:noFill/>
          <a:extLst>
            <a:ext uri="{909E8E84-426E-40DD-AFC4-6F175D3DCCD1}">
              <a14:hiddenFill xmlns:a14="http://schemas.microsoft.com/office/drawing/2010/main">
                <a:solidFill>
                  <a:srgbClr val="FFFFFF"/>
                </a:solidFill>
              </a14:hiddenFill>
            </a:ext>
          </a:extLst>
        </p:spPr>
      </p:pic>
      <p:pic>
        <p:nvPicPr>
          <p:cNvPr id="8" name="Рисунок 7">
            <a:extLst>
              <a:ext uri="{FF2B5EF4-FFF2-40B4-BE49-F238E27FC236}">
                <a16:creationId xmlns:a16="http://schemas.microsoft.com/office/drawing/2014/main" id="{6B73A1D7-8E84-A005-2B1B-5CFA42FF8BCB}"/>
              </a:ext>
            </a:extLst>
          </p:cNvPr>
          <p:cNvPicPr>
            <a:picLocks noChangeAspect="1"/>
          </p:cNvPicPr>
          <p:nvPr/>
        </p:nvPicPr>
        <p:blipFill>
          <a:blip r:embed="rId10"/>
          <a:stretch>
            <a:fillRect/>
          </a:stretch>
        </p:blipFill>
        <p:spPr>
          <a:xfrm>
            <a:off x="7022322" y="3831451"/>
            <a:ext cx="2502333" cy="2831909"/>
          </a:xfrm>
          <a:prstGeom prst="rect">
            <a:avLst/>
          </a:prstGeom>
        </p:spPr>
      </p:pic>
    </p:spTree>
    <p:extLst>
      <p:ext uri="{BB962C8B-B14F-4D97-AF65-F5344CB8AC3E}">
        <p14:creationId xmlns:p14="http://schemas.microsoft.com/office/powerpoint/2010/main" val="19140349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9779C7-B2B0-857C-7D78-4EBCDC400C62}"/>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DC3E5E55-5351-2C10-F615-3C045B3C1E72}"/>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000AF6B3-2063-9C44-07CB-0171DA2BCB31}"/>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D7659241-47AE-5C90-5242-5413E07808DC}"/>
              </a:ext>
            </a:extLst>
          </p:cNvPr>
          <p:cNvSpPr>
            <a:spLocks noGrp="1"/>
          </p:cNvSpPr>
          <p:nvPr>
            <p:ph type="title"/>
          </p:nvPr>
        </p:nvSpPr>
        <p:spPr/>
        <p:txBody>
          <a:bodyPr>
            <a:normAutofit/>
          </a:bodyPr>
          <a:lstStyle/>
          <a:p>
            <a:r>
              <a:rPr lang="ru-RU" sz="3600" dirty="0"/>
              <a:t>Этические вопросы: «С большой силой...»</a:t>
            </a:r>
          </a:p>
        </p:txBody>
      </p:sp>
      <p:sp>
        <p:nvSpPr>
          <p:cNvPr id="6" name="Текст 5">
            <a:extLst>
              <a:ext uri="{FF2B5EF4-FFF2-40B4-BE49-F238E27FC236}">
                <a16:creationId xmlns:a16="http://schemas.microsoft.com/office/drawing/2014/main" id="{80EA5D0C-BF82-3EBE-790D-6583B6E45528}"/>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13" name="TextBox 12">
            <a:extLst>
              <a:ext uri="{FF2B5EF4-FFF2-40B4-BE49-F238E27FC236}">
                <a16:creationId xmlns:a16="http://schemas.microsoft.com/office/drawing/2014/main" id="{A8DD0747-EAC7-6459-6B81-FD448A863D20}"/>
              </a:ext>
            </a:extLst>
          </p:cNvPr>
          <p:cNvSpPr txBox="1"/>
          <p:nvPr/>
        </p:nvSpPr>
        <p:spPr>
          <a:xfrm>
            <a:off x="585896" y="2311530"/>
            <a:ext cx="10597215" cy="3693319"/>
          </a:xfrm>
          <a:prstGeom prst="rect">
            <a:avLst/>
          </a:prstGeom>
          <a:noFill/>
        </p:spPr>
        <p:txBody>
          <a:bodyPr wrap="square" rtlCol="0">
            <a:spAutoFit/>
          </a:bodyPr>
          <a:lstStyle/>
          <a:p>
            <a:pPr marL="342900" indent="-342900">
              <a:buFont typeface="Arial" panose="020B0604020202020204" pitchFamily="34" charset="0"/>
              <a:buChar char="•"/>
            </a:pPr>
            <a:r>
              <a:rPr lang="ru-RU" b="1" dirty="0"/>
              <a:t>Проблема «черного ящика» (интерпретируемость):</a:t>
            </a:r>
            <a:r>
              <a:rPr lang="ru-RU" dirty="0"/>
              <a:t> Некоторые самые точные модели, например, нейронные сети, работают как «черный ящик». Они выдают верный ответ, но мы не можем понять, </a:t>
            </a:r>
            <a:r>
              <a:rPr lang="ru-RU" i="1" dirty="0"/>
              <a:t>почему</a:t>
            </a:r>
            <a:r>
              <a:rPr lang="ru-RU" dirty="0"/>
              <a:t> они приняли именно такое решение. Для медицины это неприемлемо. Если модель рекомендует рискованную операцию, врач должен понимать ее логику</a:t>
            </a:r>
          </a:p>
          <a:p>
            <a:pPr marL="342900" indent="-342900">
              <a:buFont typeface="Arial" panose="020B0604020202020204" pitchFamily="34" charset="0"/>
              <a:buChar char="•"/>
            </a:pPr>
            <a:r>
              <a:rPr lang="ru-RU" b="1" dirty="0"/>
              <a:t>Конфиденциальность данных:</a:t>
            </a:r>
            <a:r>
              <a:rPr lang="ru-RU" dirty="0"/>
              <a:t> Мы можем работать с чувствительной информацией о пациентах. Необходимо строгое соблюдение правил защиты данных (таких как GDPR или HIPAA в США)</a:t>
            </a:r>
          </a:p>
          <a:p>
            <a:pPr marL="342900" indent="-342900">
              <a:buFont typeface="Arial" panose="020B0604020202020204" pitchFamily="34" charset="0"/>
              <a:buChar char="•"/>
            </a:pPr>
            <a:r>
              <a:rPr lang="ru-RU" b="1" dirty="0"/>
              <a:t>Алгоритмическая справедливость (</a:t>
            </a:r>
            <a:r>
              <a:rPr lang="ru-RU" b="1" dirty="0" err="1"/>
              <a:t>bias</a:t>
            </a:r>
            <a:r>
              <a:rPr lang="ru-RU" b="1" dirty="0"/>
              <a:t>):</a:t>
            </a:r>
            <a:r>
              <a:rPr lang="ru-RU" dirty="0"/>
              <a:t> Модели учатся на данных, а данные отражают наш мир со всеми его несовершенствами и предубеждениями. Если модель обучается на данных, где определенным группам населения исторически оказывалось меньше медицинской помощи, она может «выучить» эту предвзятость и усугубить существующее неравенство. </a:t>
            </a:r>
            <a:br>
              <a:rPr lang="ru-RU" dirty="0"/>
            </a:br>
            <a:r>
              <a:rPr lang="ru-RU" dirty="0"/>
              <a:t>Например, алгоритм, предсказывающий потребность в дополнительном уходе на основе прошлых затрат на здравоохранение, систематически недооценивал потребности чернокожих пациентов, так как на них исторически тратилось меньше денег при той же тяжести заболевания</a:t>
            </a:r>
            <a:endParaRPr kumimoji="0" lang="ru-RU" sz="1600" b="0" i="0" u="none" strike="noStrike" kern="1200" cap="none" spc="0" normalizeH="0" baseline="0" noProof="0" dirty="0">
              <a:ln>
                <a:noFill/>
              </a:ln>
              <a:solidFill>
                <a:srgbClr val="0E2D69"/>
              </a:solidFill>
              <a:effectLst/>
              <a:uLnTx/>
              <a:uFillTx/>
              <a:ea typeface="+mn-ea"/>
              <a:cs typeface="+mn-cs"/>
            </a:endParaRPr>
          </a:p>
        </p:txBody>
      </p:sp>
      <p:sp>
        <p:nvSpPr>
          <p:cNvPr id="8" name="AutoShape 2">
            <a:extLst>
              <a:ext uri="{FF2B5EF4-FFF2-40B4-BE49-F238E27FC236}">
                <a16:creationId xmlns:a16="http://schemas.microsoft.com/office/drawing/2014/main" id="{9D0BE9AB-A4A5-B8FF-D30D-67B5808E82A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 name="Image 0" descr="preencoded.png">
            <a:extLst>
              <a:ext uri="{FF2B5EF4-FFF2-40B4-BE49-F238E27FC236}">
                <a16:creationId xmlns:a16="http://schemas.microsoft.com/office/drawing/2014/main" id="{5406893E-BDFD-D2C5-7197-5BFF2A1542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76924" y="2569464"/>
            <a:ext cx="566928" cy="566928"/>
          </a:xfrm>
          <a:prstGeom prst="rect">
            <a:avLst/>
          </a:prstGeom>
        </p:spPr>
      </p:pic>
      <p:pic>
        <p:nvPicPr>
          <p:cNvPr id="12" name="Image 1" descr="preencoded.png">
            <a:extLst>
              <a:ext uri="{FF2B5EF4-FFF2-40B4-BE49-F238E27FC236}">
                <a16:creationId xmlns:a16="http://schemas.microsoft.com/office/drawing/2014/main" id="{27D199C4-4150-FEA9-5600-7B54B2BAFF9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076925" y="3438145"/>
            <a:ext cx="566927" cy="566927"/>
          </a:xfrm>
          <a:prstGeom prst="rect">
            <a:avLst/>
          </a:prstGeom>
        </p:spPr>
      </p:pic>
      <p:pic>
        <p:nvPicPr>
          <p:cNvPr id="14" name="Image 2" descr="preencoded.png">
            <a:extLst>
              <a:ext uri="{FF2B5EF4-FFF2-40B4-BE49-F238E27FC236}">
                <a16:creationId xmlns:a16="http://schemas.microsoft.com/office/drawing/2014/main" id="{A967BF32-00EF-8067-A373-C5EAC7BDB99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76925" y="4306825"/>
            <a:ext cx="566927" cy="566927"/>
          </a:xfrm>
          <a:prstGeom prst="rect">
            <a:avLst/>
          </a:prstGeom>
        </p:spPr>
      </p:pic>
    </p:spTree>
    <p:extLst>
      <p:ext uri="{BB962C8B-B14F-4D97-AF65-F5344CB8AC3E}">
        <p14:creationId xmlns:p14="http://schemas.microsoft.com/office/powerpoint/2010/main" val="31498262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B0A5A3-F207-561E-4114-1AAA14F4534B}"/>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929DC284-5E8E-435D-31F6-01E2044FF0FF}"/>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4AC5860F-7265-5138-EC01-856087752B73}"/>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5EC50912-D6B4-34DC-4795-C56E81AC450A}"/>
              </a:ext>
            </a:extLst>
          </p:cNvPr>
          <p:cNvSpPr>
            <a:spLocks noGrp="1"/>
          </p:cNvSpPr>
          <p:nvPr>
            <p:ph type="title"/>
          </p:nvPr>
        </p:nvSpPr>
        <p:spPr/>
        <p:txBody>
          <a:bodyPr>
            <a:normAutofit/>
          </a:bodyPr>
          <a:lstStyle/>
          <a:p>
            <a:r>
              <a:rPr lang="ru-RU" sz="3600" dirty="0"/>
              <a:t>Фрамингемское исследование сердца</a:t>
            </a:r>
          </a:p>
        </p:txBody>
      </p:sp>
      <p:sp>
        <p:nvSpPr>
          <p:cNvPr id="6" name="Текст 5">
            <a:extLst>
              <a:ext uri="{FF2B5EF4-FFF2-40B4-BE49-F238E27FC236}">
                <a16:creationId xmlns:a16="http://schemas.microsoft.com/office/drawing/2014/main" id="{2D6FB607-57C8-4411-C565-14FCF8F23CD7}"/>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13" name="TextBox 12">
            <a:extLst>
              <a:ext uri="{FF2B5EF4-FFF2-40B4-BE49-F238E27FC236}">
                <a16:creationId xmlns:a16="http://schemas.microsoft.com/office/drawing/2014/main" id="{9E3C9635-FDDD-C14A-C71D-291C4BD5ED2C}"/>
              </a:ext>
            </a:extLst>
          </p:cNvPr>
          <p:cNvSpPr txBox="1"/>
          <p:nvPr/>
        </p:nvSpPr>
        <p:spPr>
          <a:xfrm>
            <a:off x="585897" y="2224815"/>
            <a:ext cx="4735911" cy="2862322"/>
          </a:xfrm>
          <a:prstGeom prst="rect">
            <a:avLst/>
          </a:prstGeom>
          <a:noFill/>
        </p:spPr>
        <p:txBody>
          <a:bodyPr wrap="square" rtlCol="0">
            <a:spAutoFit/>
          </a:bodyPr>
          <a:lstStyle/>
          <a:p>
            <a:r>
              <a:rPr lang="ru-RU" sz="2000" dirty="0"/>
              <a:t>Чтобы концепции не были абстрактными, рассмотрим прогнозирование 10‑летнего риска развития ишемической болезни сердца (ИБС).</a:t>
            </a:r>
            <a:br>
              <a:rPr lang="ru-RU" sz="2000" dirty="0"/>
            </a:br>
            <a:br>
              <a:rPr lang="ru-RU" sz="2000" dirty="0"/>
            </a:br>
            <a:r>
              <a:rPr lang="ru-RU" sz="2000" dirty="0"/>
              <a:t>Мы будем обращаться к данным </a:t>
            </a:r>
            <a:r>
              <a:rPr lang="ru-RU" sz="2000" b="1" dirty="0"/>
              <a:t>Фрамингемского исследования сердца </a:t>
            </a:r>
            <a:r>
              <a:rPr lang="ru-RU" sz="2000" dirty="0"/>
              <a:t>— уникального долгосрочного проекта, который начался в </a:t>
            </a:r>
            <a:r>
              <a:rPr lang="ru-RU" sz="2000" b="1" dirty="0"/>
              <a:t>1948 году.</a:t>
            </a:r>
          </a:p>
        </p:txBody>
      </p:sp>
      <p:sp>
        <p:nvSpPr>
          <p:cNvPr id="8" name="AutoShape 2">
            <a:extLst>
              <a:ext uri="{FF2B5EF4-FFF2-40B4-BE49-F238E27FC236}">
                <a16:creationId xmlns:a16="http://schemas.microsoft.com/office/drawing/2014/main" id="{4D09822D-1581-42E5-6EED-3B22FA4CD02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pic>
        <p:nvPicPr>
          <p:cNvPr id="10" name="Image 0" descr="preencoded.png">
            <a:extLst>
              <a:ext uri="{FF2B5EF4-FFF2-40B4-BE49-F238E27FC236}">
                <a16:creationId xmlns:a16="http://schemas.microsoft.com/office/drawing/2014/main" id="{EEB784CB-BA4E-3EA0-A48F-80D0945FB12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07324" y="1418386"/>
            <a:ext cx="630936" cy="630936"/>
          </a:xfrm>
          <a:prstGeom prst="rect">
            <a:avLst/>
          </a:prstGeom>
        </p:spPr>
      </p:pic>
      <p:sp>
        <p:nvSpPr>
          <p:cNvPr id="12" name="TextBox 11">
            <a:extLst>
              <a:ext uri="{FF2B5EF4-FFF2-40B4-BE49-F238E27FC236}">
                <a16:creationId xmlns:a16="http://schemas.microsoft.com/office/drawing/2014/main" id="{F2FD3384-69A9-6B0C-82CA-71AD14283ED5}"/>
              </a:ext>
            </a:extLst>
          </p:cNvPr>
          <p:cNvSpPr txBox="1"/>
          <p:nvPr/>
        </p:nvSpPr>
        <p:spPr>
          <a:xfrm>
            <a:off x="5623560" y="2224815"/>
            <a:ext cx="6284316" cy="4401205"/>
          </a:xfrm>
          <a:prstGeom prst="rect">
            <a:avLst/>
          </a:prstGeom>
          <a:noFill/>
        </p:spPr>
        <p:txBody>
          <a:bodyPr wrap="square" rtlCol="0">
            <a:spAutoFit/>
          </a:bodyPr>
          <a:lstStyle/>
          <a:p>
            <a:pPr marL="342900" indent="-342900">
              <a:buFont typeface="Arial" panose="020B0604020202020204" pitchFamily="34" charset="0"/>
              <a:buChar char="•"/>
            </a:pPr>
            <a:r>
              <a:rPr lang="ru-RU" sz="2000" b="1" dirty="0"/>
              <a:t>Задача (T):</a:t>
            </a:r>
            <a:r>
              <a:rPr lang="ru-RU" sz="2000" dirty="0"/>
              <a:t> Классифицировать нового пациента в одну из двух групп: «высокий риск развития ИБС в течение 10 лет» или «низкий риск».</a:t>
            </a:r>
          </a:p>
          <a:p>
            <a:pPr marL="342900" indent="-342900">
              <a:buFont typeface="Arial" panose="020B0604020202020204" pitchFamily="34" charset="0"/>
              <a:buChar char="•"/>
            </a:pPr>
            <a:r>
              <a:rPr lang="ru-RU" sz="2000" b="1" dirty="0"/>
              <a:t>Опыт (E):</a:t>
            </a:r>
            <a:r>
              <a:rPr lang="ru-RU" sz="2000" dirty="0"/>
              <a:t> Исторические данные тысяч пациентов из Фрамингема. Для каждого пациента у нас есть его клинические показатели на момент начала наблюдения (возраст, пол, курение, уровень холестерина, систолическое давление и т.д.) и метка — развилась ли у него ИБС в последующие 10 лет. Это классический пример </a:t>
            </a:r>
            <a:r>
              <a:rPr lang="ru-RU" sz="2000" b="1" dirty="0"/>
              <a:t>обучения с учителем</a:t>
            </a:r>
            <a:r>
              <a:rPr lang="ru-RU" sz="2000" dirty="0"/>
              <a:t>.</a:t>
            </a:r>
            <a:endParaRPr lang="ru-RU" sz="2000" dirty="0">
              <a:solidFill>
                <a:srgbClr val="0E2D69"/>
              </a:solidFill>
            </a:endParaRPr>
          </a:p>
          <a:p>
            <a:pPr marL="342900" indent="-342900">
              <a:buFont typeface="Arial" panose="020B0604020202020204" pitchFamily="34" charset="0"/>
              <a:buChar char="•"/>
            </a:pPr>
            <a:r>
              <a:rPr lang="ru-RU" sz="2000" b="1" dirty="0"/>
              <a:t>Производительность (P):</a:t>
            </a:r>
            <a:r>
              <a:rPr lang="ru-RU" sz="2000" dirty="0"/>
              <a:t> Процент новых пациентов, для которых наша модель правильно предсказывает риск.</a:t>
            </a:r>
          </a:p>
          <a:p>
            <a:endParaRPr lang="ru-RU" sz="2000" dirty="0"/>
          </a:p>
        </p:txBody>
      </p:sp>
    </p:spTree>
    <p:extLst>
      <p:ext uri="{BB962C8B-B14F-4D97-AF65-F5344CB8AC3E}">
        <p14:creationId xmlns:p14="http://schemas.microsoft.com/office/powerpoint/2010/main" val="1126070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A2266-D6F0-A86D-2F17-5E77A81F3E81}"/>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210EC96A-C5CC-7E02-B196-97BA203FE4B6}"/>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F4875ACE-A2E9-7EFC-0592-95AEC9A18D51}"/>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36C63956-04CF-8271-B9F1-9D5F4DCAF01B}"/>
              </a:ext>
            </a:extLst>
          </p:cNvPr>
          <p:cNvSpPr>
            <a:spLocks noGrp="1"/>
          </p:cNvSpPr>
          <p:nvPr>
            <p:ph type="title"/>
          </p:nvPr>
        </p:nvSpPr>
        <p:spPr/>
        <p:txBody>
          <a:bodyPr>
            <a:normAutofit/>
          </a:bodyPr>
          <a:lstStyle/>
          <a:p>
            <a:r>
              <a:rPr lang="ru-RU" sz="3600" dirty="0"/>
              <a:t>Вопросы для размышления</a:t>
            </a:r>
          </a:p>
        </p:txBody>
      </p:sp>
      <p:sp>
        <p:nvSpPr>
          <p:cNvPr id="6" name="Текст 5">
            <a:extLst>
              <a:ext uri="{FF2B5EF4-FFF2-40B4-BE49-F238E27FC236}">
                <a16:creationId xmlns:a16="http://schemas.microsoft.com/office/drawing/2014/main" id="{0359B6FB-F6A3-3CEB-A125-4EF5001FC251}"/>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13" name="TextBox 12">
            <a:extLst>
              <a:ext uri="{FF2B5EF4-FFF2-40B4-BE49-F238E27FC236}">
                <a16:creationId xmlns:a16="http://schemas.microsoft.com/office/drawing/2014/main" id="{91C91699-D60A-BA02-E008-0F8F75252A19}"/>
              </a:ext>
            </a:extLst>
          </p:cNvPr>
          <p:cNvSpPr txBox="1"/>
          <p:nvPr/>
        </p:nvSpPr>
        <p:spPr>
          <a:xfrm>
            <a:off x="1143689" y="2281888"/>
            <a:ext cx="9286010" cy="1569660"/>
          </a:xfrm>
          <a:prstGeom prst="rect">
            <a:avLst/>
          </a:prstGeom>
          <a:noFill/>
        </p:spPr>
        <p:txBody>
          <a:bodyPr wrap="square" rtlCol="0">
            <a:spAutoFit/>
          </a:bodyPr>
          <a:lstStyle/>
          <a:p>
            <a:r>
              <a:rPr lang="ru-RU" sz="2400" b="1" dirty="0"/>
              <a:t>Вопрос 1:</a:t>
            </a:r>
            <a:r>
              <a:rPr lang="ru-RU" sz="2400" dirty="0"/>
              <a:t> Какой тип обучения выбрать для каждого сценария?</a:t>
            </a:r>
          </a:p>
          <a:p>
            <a:pPr marL="285750" indent="-285750">
              <a:buFont typeface="Wingdings" panose="05000000000000000000" pitchFamily="2" charset="2"/>
              <a:buChar char="Ø"/>
            </a:pPr>
            <a:r>
              <a:rPr kumimoji="0" lang="ru-RU" sz="2400" b="0" i="0" u="none" strike="noStrike" kern="1200" cap="none" spc="0" normalizeH="0" baseline="0" noProof="0" dirty="0">
                <a:ln>
                  <a:noFill/>
                </a:ln>
                <a:solidFill>
                  <a:srgbClr val="0E2D69"/>
                </a:solidFill>
                <a:effectLst/>
                <a:uLnTx/>
                <a:uFillTx/>
              </a:rPr>
              <a:t>Поиск и оценка ранее</a:t>
            </a:r>
            <a:r>
              <a:rPr kumimoji="0" lang="ru-RU" sz="2400" b="0" i="0" u="none" strike="noStrike" kern="1200" cap="none" spc="0" normalizeH="0" noProof="0" dirty="0">
                <a:ln>
                  <a:noFill/>
                </a:ln>
                <a:solidFill>
                  <a:srgbClr val="0E2D69"/>
                </a:solidFill>
                <a:effectLst/>
                <a:uLnTx/>
                <a:uFillTx/>
              </a:rPr>
              <a:t> неизвестных типов рака</a:t>
            </a:r>
            <a:endParaRPr kumimoji="0" lang="ru-RU" sz="2400" b="0" i="0" u="none" strike="noStrike" kern="1200" cap="none" spc="0" normalizeH="0" baseline="0" noProof="0" dirty="0">
              <a:ln>
                <a:noFill/>
              </a:ln>
              <a:solidFill>
                <a:srgbClr val="0E2D69"/>
              </a:solidFill>
              <a:effectLst/>
              <a:uLnTx/>
              <a:uFillTx/>
            </a:endParaRPr>
          </a:p>
          <a:p>
            <a:pPr marL="285750" indent="-285750">
              <a:buFont typeface="Wingdings" panose="05000000000000000000" pitchFamily="2" charset="2"/>
              <a:buChar char="Ø"/>
            </a:pPr>
            <a:r>
              <a:rPr kumimoji="0" lang="ru-RU" sz="2400" b="0" i="0" u="none" strike="noStrike" kern="1200" cap="none" spc="0" normalizeH="0" baseline="0" noProof="0" dirty="0">
                <a:ln>
                  <a:noFill/>
                </a:ln>
                <a:solidFill>
                  <a:srgbClr val="0E2D69"/>
                </a:solidFill>
                <a:effectLst/>
                <a:uLnTx/>
                <a:uFillTx/>
              </a:rPr>
              <a:t>Оценка</a:t>
            </a:r>
            <a:r>
              <a:rPr kumimoji="0" lang="ru-RU" sz="2400" b="0" i="0" u="none" strike="noStrike" kern="1200" cap="none" spc="0" normalizeH="0" noProof="0" dirty="0">
                <a:ln>
                  <a:noFill/>
                </a:ln>
                <a:solidFill>
                  <a:srgbClr val="0E2D69"/>
                </a:solidFill>
                <a:effectLst/>
                <a:uLnTx/>
                <a:uFillTx/>
              </a:rPr>
              <a:t> 10-летнего риска ИБС</a:t>
            </a:r>
          </a:p>
          <a:p>
            <a:pPr marL="285750" indent="-285750">
              <a:buFont typeface="Wingdings" panose="05000000000000000000" pitchFamily="2" charset="2"/>
              <a:buChar char="Ø"/>
            </a:pPr>
            <a:r>
              <a:rPr lang="ru-RU" sz="2400" dirty="0" err="1">
                <a:solidFill>
                  <a:srgbClr val="0E2D69"/>
                </a:solidFill>
              </a:rPr>
              <a:t>Автоподбор</a:t>
            </a:r>
            <a:r>
              <a:rPr lang="ru-RU" sz="2400" dirty="0">
                <a:solidFill>
                  <a:srgbClr val="0E2D69"/>
                </a:solidFill>
              </a:rPr>
              <a:t> дозы инсулина по непрерывным сигналам датчиков</a:t>
            </a:r>
          </a:p>
        </p:txBody>
      </p:sp>
      <p:sp>
        <p:nvSpPr>
          <p:cNvPr id="8" name="AutoShape 2">
            <a:extLst>
              <a:ext uri="{FF2B5EF4-FFF2-40B4-BE49-F238E27FC236}">
                <a16:creationId xmlns:a16="http://schemas.microsoft.com/office/drawing/2014/main" id="{F7CF8167-E465-335E-1EE2-22DB098FE16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6" name="TextBox 15">
            <a:extLst>
              <a:ext uri="{FF2B5EF4-FFF2-40B4-BE49-F238E27FC236}">
                <a16:creationId xmlns:a16="http://schemas.microsoft.com/office/drawing/2014/main" id="{5070FBFE-E18E-1D2A-34E7-CBB9576BFB97}"/>
              </a:ext>
            </a:extLst>
          </p:cNvPr>
          <p:cNvSpPr txBox="1"/>
          <p:nvPr/>
        </p:nvSpPr>
        <p:spPr>
          <a:xfrm>
            <a:off x="1241705" y="4096607"/>
            <a:ext cx="10013390" cy="2308324"/>
          </a:xfrm>
          <a:prstGeom prst="rect">
            <a:avLst/>
          </a:prstGeom>
          <a:noFill/>
        </p:spPr>
        <p:txBody>
          <a:bodyPr wrap="square" rtlCol="0">
            <a:spAutoFit/>
          </a:bodyPr>
          <a:lstStyle/>
          <a:p>
            <a:pPr marL="342900" indent="-342900">
              <a:buFont typeface="Arial" panose="020B0604020202020204" pitchFamily="34" charset="0"/>
              <a:buChar char="•"/>
            </a:pPr>
            <a:r>
              <a:rPr lang="ru-RU" sz="2400" b="1" dirty="0">
                <a:solidFill>
                  <a:srgbClr val="0E2D69"/>
                </a:solidFill>
              </a:rPr>
              <a:t>Поиск и оценка ранее неизвестных типов рака</a:t>
            </a:r>
            <a:r>
              <a:rPr lang="ru-RU" sz="2400" dirty="0">
                <a:solidFill>
                  <a:srgbClr val="0E2D69"/>
                </a:solidFill>
              </a:rPr>
              <a:t>:</a:t>
            </a:r>
            <a:br>
              <a:rPr lang="ru-RU" sz="2400" dirty="0">
                <a:solidFill>
                  <a:srgbClr val="0E2D69"/>
                </a:solidFill>
              </a:rPr>
            </a:br>
            <a:r>
              <a:rPr lang="ru-RU" sz="2400" dirty="0">
                <a:solidFill>
                  <a:srgbClr val="0E2D69"/>
                </a:solidFill>
              </a:rPr>
              <a:t>Обучение без учителя (кластеризация/снижение размерности)</a:t>
            </a:r>
          </a:p>
          <a:p>
            <a:pPr marL="342900" indent="-342900">
              <a:buFont typeface="Arial" panose="020B0604020202020204" pitchFamily="34" charset="0"/>
              <a:buChar char="•"/>
            </a:pPr>
            <a:r>
              <a:rPr lang="ru-RU" sz="2400" b="1" dirty="0">
                <a:solidFill>
                  <a:srgbClr val="0E2D69"/>
                </a:solidFill>
              </a:rPr>
              <a:t>Оценка 10-летнего риска ИБС</a:t>
            </a:r>
            <a:r>
              <a:rPr lang="ru-RU" sz="2400" dirty="0">
                <a:solidFill>
                  <a:srgbClr val="0E2D69"/>
                </a:solidFill>
              </a:rPr>
              <a:t>:</a:t>
            </a:r>
            <a:br>
              <a:rPr lang="ru-RU" sz="2400" dirty="0">
                <a:solidFill>
                  <a:srgbClr val="0E2D69"/>
                </a:solidFill>
              </a:rPr>
            </a:br>
            <a:r>
              <a:rPr lang="ru-RU" sz="2400" dirty="0">
                <a:solidFill>
                  <a:srgbClr val="0E2D69"/>
                </a:solidFill>
              </a:rPr>
              <a:t>Обучение с учителем (классификация/регрессия)</a:t>
            </a:r>
          </a:p>
          <a:p>
            <a:pPr marL="342900" indent="-342900">
              <a:buFont typeface="Arial" panose="020B0604020202020204" pitchFamily="34" charset="0"/>
              <a:buChar char="•"/>
            </a:pPr>
            <a:r>
              <a:rPr lang="ru-RU" sz="2400" b="1" dirty="0" err="1">
                <a:solidFill>
                  <a:srgbClr val="0E2D69"/>
                </a:solidFill>
              </a:rPr>
              <a:t>Автоподбор</a:t>
            </a:r>
            <a:r>
              <a:rPr lang="ru-RU" sz="2400" b="1" dirty="0">
                <a:solidFill>
                  <a:srgbClr val="0E2D69"/>
                </a:solidFill>
              </a:rPr>
              <a:t> дозы инсулина:</a:t>
            </a:r>
            <a:br>
              <a:rPr lang="ru-RU" sz="2400" dirty="0">
                <a:solidFill>
                  <a:srgbClr val="0E2D69"/>
                </a:solidFill>
              </a:rPr>
            </a:br>
            <a:r>
              <a:rPr lang="ru-RU" sz="2400" dirty="0">
                <a:solidFill>
                  <a:srgbClr val="0E2D69"/>
                </a:solidFill>
              </a:rPr>
              <a:t>Обучение с подкреплением</a:t>
            </a:r>
          </a:p>
        </p:txBody>
      </p:sp>
      <p:pic>
        <p:nvPicPr>
          <p:cNvPr id="18" name="Image 0" descr="preencoded.png">
            <a:extLst>
              <a:ext uri="{FF2B5EF4-FFF2-40B4-BE49-F238E27FC236}">
                <a16:creationId xmlns:a16="http://schemas.microsoft.com/office/drawing/2014/main" id="{89E99F00-3B31-15C0-0C17-1499DFCCB0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2301" y="2224815"/>
            <a:ext cx="707886" cy="707886"/>
          </a:xfrm>
          <a:prstGeom prst="rect">
            <a:avLst/>
          </a:prstGeom>
        </p:spPr>
      </p:pic>
    </p:spTree>
    <p:extLst>
      <p:ext uri="{BB962C8B-B14F-4D97-AF65-F5344CB8AC3E}">
        <p14:creationId xmlns:p14="http://schemas.microsoft.com/office/powerpoint/2010/main" val="126383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921E4-C9C6-1342-B004-FE5454B1FF11}"/>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DAA6E7EF-7445-6BCA-771D-D0E1869CAD7A}"/>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3F993FFA-A6ED-B6D7-D012-EA0E3E081BD6}"/>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B78D8EA6-3A52-7618-75D1-1B3B7207A205}"/>
              </a:ext>
            </a:extLst>
          </p:cNvPr>
          <p:cNvSpPr>
            <a:spLocks noGrp="1"/>
          </p:cNvSpPr>
          <p:nvPr>
            <p:ph type="title"/>
          </p:nvPr>
        </p:nvSpPr>
        <p:spPr/>
        <p:txBody>
          <a:bodyPr>
            <a:normAutofit/>
          </a:bodyPr>
          <a:lstStyle/>
          <a:p>
            <a:r>
              <a:rPr lang="ru-RU" sz="3600" dirty="0"/>
              <a:t>Вопросы для размышления</a:t>
            </a:r>
          </a:p>
        </p:txBody>
      </p:sp>
      <p:sp>
        <p:nvSpPr>
          <p:cNvPr id="6" name="Текст 5">
            <a:extLst>
              <a:ext uri="{FF2B5EF4-FFF2-40B4-BE49-F238E27FC236}">
                <a16:creationId xmlns:a16="http://schemas.microsoft.com/office/drawing/2014/main" id="{F4D161D2-C979-439B-EE94-0779A9488016}"/>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13" name="TextBox 12">
            <a:extLst>
              <a:ext uri="{FF2B5EF4-FFF2-40B4-BE49-F238E27FC236}">
                <a16:creationId xmlns:a16="http://schemas.microsoft.com/office/drawing/2014/main" id="{C9C93F3E-390B-EE03-02CB-192D6A4F39AF}"/>
              </a:ext>
            </a:extLst>
          </p:cNvPr>
          <p:cNvSpPr txBox="1"/>
          <p:nvPr/>
        </p:nvSpPr>
        <p:spPr>
          <a:xfrm>
            <a:off x="1143689" y="2268632"/>
            <a:ext cx="10013390" cy="1015663"/>
          </a:xfrm>
          <a:prstGeom prst="rect">
            <a:avLst/>
          </a:prstGeom>
          <a:noFill/>
        </p:spPr>
        <p:txBody>
          <a:bodyPr wrap="square" rtlCol="0">
            <a:spAutoFit/>
          </a:bodyPr>
          <a:lstStyle/>
          <a:p>
            <a:r>
              <a:rPr lang="ru-RU" sz="2000" b="1" dirty="0"/>
              <a:t>Вопрос 2:</a:t>
            </a:r>
            <a:r>
              <a:rPr lang="ru-RU" sz="2000" dirty="0"/>
              <a:t> В чем заключается «опыт» (данные) для специалиста, который учится выявлять рак на гистологических препаратах? Как этот опыт соотносится с «опытом» для модели машинного обучения?</a:t>
            </a:r>
          </a:p>
        </p:txBody>
      </p:sp>
      <p:sp>
        <p:nvSpPr>
          <p:cNvPr id="8" name="AutoShape 2">
            <a:extLst>
              <a:ext uri="{FF2B5EF4-FFF2-40B4-BE49-F238E27FC236}">
                <a16:creationId xmlns:a16="http://schemas.microsoft.com/office/drawing/2014/main" id="{96F6FF39-2DF8-1573-3FA3-EDCEAF1C8C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TextBox 9">
            <a:extLst>
              <a:ext uri="{FF2B5EF4-FFF2-40B4-BE49-F238E27FC236}">
                <a16:creationId xmlns:a16="http://schemas.microsoft.com/office/drawing/2014/main" id="{6100F5E6-3470-07AF-C6E8-7529784432CB}"/>
              </a:ext>
            </a:extLst>
          </p:cNvPr>
          <p:cNvSpPr txBox="1"/>
          <p:nvPr/>
        </p:nvSpPr>
        <p:spPr>
          <a:xfrm>
            <a:off x="1143689" y="3276600"/>
            <a:ext cx="10013390" cy="2554545"/>
          </a:xfrm>
          <a:prstGeom prst="rect">
            <a:avLst/>
          </a:prstGeom>
          <a:noFill/>
        </p:spPr>
        <p:txBody>
          <a:bodyPr wrap="square" rtlCol="0">
            <a:spAutoFit/>
          </a:bodyPr>
          <a:lstStyle/>
          <a:p>
            <a:pPr marL="342900" indent="-342900">
              <a:buFont typeface="Arial" panose="020B0604020202020204" pitchFamily="34" charset="0"/>
              <a:buChar char="•"/>
            </a:pPr>
            <a:r>
              <a:rPr lang="ru-RU" sz="2000" b="1" dirty="0"/>
              <a:t>Ответ:</a:t>
            </a:r>
            <a:r>
              <a:rPr lang="ru-RU" sz="2000" dirty="0"/>
              <a:t> «Опыт» — это тысячи гистологических препаратов, которые он изучил во время обучения и практики под руководством наставника. Каждый препарат был для него примером с «меткой» (правильным диагнозом). Он учился распознавать визуальные паттерны (форма ядер, структура ткани), ассоциированные с диагнозом. Это прямая аналогия с </a:t>
            </a:r>
            <a:r>
              <a:rPr lang="ru-RU" sz="2000" b="1" dirty="0"/>
              <a:t>обучением с учителем</a:t>
            </a:r>
            <a:r>
              <a:rPr lang="ru-RU" sz="2000" dirty="0"/>
              <a:t> в ML. «Опыт» для модели — это датасет из тысяч оцифрованных гистологических изображений, где каждое изображение также размечено правильным диагнозом. Модель, как и человек, учится находить в пикселях изображений те паттерны, которые коррелируют с меткой диагноза</a:t>
            </a:r>
            <a:endParaRPr lang="ru-RU" sz="2000" dirty="0">
              <a:latin typeface="HSE Sans" panose="02000000000000000000" pitchFamily="2" charset="0"/>
            </a:endParaRPr>
          </a:p>
        </p:txBody>
      </p:sp>
      <p:pic>
        <p:nvPicPr>
          <p:cNvPr id="5" name="Image 0" descr="preencoded.png">
            <a:extLst>
              <a:ext uri="{FF2B5EF4-FFF2-40B4-BE49-F238E27FC236}">
                <a16:creationId xmlns:a16="http://schemas.microsoft.com/office/drawing/2014/main" id="{5FEF2D73-C627-4770-A4B1-6B71288C93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035" y="2422520"/>
            <a:ext cx="707886" cy="707886"/>
          </a:xfrm>
          <a:prstGeom prst="rect">
            <a:avLst/>
          </a:prstGeom>
        </p:spPr>
      </p:pic>
    </p:spTree>
    <p:extLst>
      <p:ext uri="{BB962C8B-B14F-4D97-AF65-F5344CB8AC3E}">
        <p14:creationId xmlns:p14="http://schemas.microsoft.com/office/powerpoint/2010/main" val="4272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9921E4-C9C6-1342-B004-FE5454B1FF11}"/>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DAA6E7EF-7445-6BCA-771D-D0E1869CAD7A}"/>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3F993FFA-A6ED-B6D7-D012-EA0E3E081BD6}"/>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B78D8EA6-3A52-7618-75D1-1B3B7207A205}"/>
              </a:ext>
            </a:extLst>
          </p:cNvPr>
          <p:cNvSpPr>
            <a:spLocks noGrp="1"/>
          </p:cNvSpPr>
          <p:nvPr>
            <p:ph type="title"/>
          </p:nvPr>
        </p:nvSpPr>
        <p:spPr/>
        <p:txBody>
          <a:bodyPr>
            <a:normAutofit/>
          </a:bodyPr>
          <a:lstStyle/>
          <a:p>
            <a:r>
              <a:rPr lang="ru-RU" sz="3600" dirty="0"/>
              <a:t>Вопросы для размышления</a:t>
            </a:r>
          </a:p>
        </p:txBody>
      </p:sp>
      <p:sp>
        <p:nvSpPr>
          <p:cNvPr id="6" name="Текст 5">
            <a:extLst>
              <a:ext uri="{FF2B5EF4-FFF2-40B4-BE49-F238E27FC236}">
                <a16:creationId xmlns:a16="http://schemas.microsoft.com/office/drawing/2014/main" id="{F4D161D2-C979-439B-EE94-0779A9488016}"/>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13" name="TextBox 12">
            <a:extLst>
              <a:ext uri="{FF2B5EF4-FFF2-40B4-BE49-F238E27FC236}">
                <a16:creationId xmlns:a16="http://schemas.microsoft.com/office/drawing/2014/main" id="{C9C93F3E-390B-EE03-02CB-192D6A4F39AF}"/>
              </a:ext>
            </a:extLst>
          </p:cNvPr>
          <p:cNvSpPr txBox="1"/>
          <p:nvPr/>
        </p:nvSpPr>
        <p:spPr>
          <a:xfrm>
            <a:off x="1143689" y="2545630"/>
            <a:ext cx="10013390" cy="461665"/>
          </a:xfrm>
          <a:prstGeom prst="rect">
            <a:avLst/>
          </a:prstGeom>
          <a:noFill/>
        </p:spPr>
        <p:txBody>
          <a:bodyPr wrap="square" rtlCol="0">
            <a:spAutoFit/>
          </a:bodyPr>
          <a:lstStyle/>
          <a:p>
            <a:r>
              <a:rPr lang="ru-RU" sz="2400" b="1" dirty="0"/>
              <a:t>Вопрос 3:</a:t>
            </a:r>
            <a:r>
              <a:rPr lang="ru-RU" sz="2400" dirty="0"/>
              <a:t> Назовите ключевые этапы </a:t>
            </a:r>
            <a:r>
              <a:rPr lang="en-US" sz="2400" dirty="0"/>
              <a:t>ML-</a:t>
            </a:r>
            <a:r>
              <a:rPr lang="ru-RU" sz="2400" dirty="0" err="1"/>
              <a:t>пайплайна</a:t>
            </a:r>
            <a:r>
              <a:rPr lang="ru-RU" sz="2400" dirty="0"/>
              <a:t>?</a:t>
            </a:r>
          </a:p>
        </p:txBody>
      </p:sp>
      <p:sp>
        <p:nvSpPr>
          <p:cNvPr id="8" name="AutoShape 2">
            <a:extLst>
              <a:ext uri="{FF2B5EF4-FFF2-40B4-BE49-F238E27FC236}">
                <a16:creationId xmlns:a16="http://schemas.microsoft.com/office/drawing/2014/main" id="{96F6FF39-2DF8-1573-3FA3-EDCEAF1C8CA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TextBox 9">
            <a:extLst>
              <a:ext uri="{FF2B5EF4-FFF2-40B4-BE49-F238E27FC236}">
                <a16:creationId xmlns:a16="http://schemas.microsoft.com/office/drawing/2014/main" id="{6100F5E6-3470-07AF-C6E8-7529784432CB}"/>
              </a:ext>
            </a:extLst>
          </p:cNvPr>
          <p:cNvSpPr txBox="1"/>
          <p:nvPr/>
        </p:nvSpPr>
        <p:spPr>
          <a:xfrm>
            <a:off x="1143689" y="3404839"/>
            <a:ext cx="10013390" cy="1938992"/>
          </a:xfrm>
          <a:prstGeom prst="rect">
            <a:avLst/>
          </a:prstGeom>
          <a:noFill/>
        </p:spPr>
        <p:txBody>
          <a:bodyPr wrap="square" rtlCol="0">
            <a:spAutoFit/>
          </a:bodyPr>
          <a:lstStyle/>
          <a:p>
            <a:pPr marL="342900" indent="-342900">
              <a:buFont typeface="Wingdings" panose="05000000000000000000" pitchFamily="2" charset="2"/>
              <a:buChar char="Ø"/>
            </a:pPr>
            <a:r>
              <a:rPr lang="ru-RU" sz="2400" dirty="0"/>
              <a:t>Сбор и обработка данных</a:t>
            </a:r>
          </a:p>
          <a:p>
            <a:pPr marL="342900" indent="-342900">
              <a:buFont typeface="Wingdings" panose="05000000000000000000" pitchFamily="2" charset="2"/>
              <a:buChar char="Ø"/>
            </a:pPr>
            <a:r>
              <a:rPr lang="ru-RU" sz="2400" dirty="0"/>
              <a:t>Обучение моделей</a:t>
            </a:r>
          </a:p>
          <a:p>
            <a:pPr marL="342900" indent="-342900">
              <a:buFont typeface="Wingdings" panose="05000000000000000000" pitchFamily="2" charset="2"/>
              <a:buChar char="Ø"/>
            </a:pPr>
            <a:r>
              <a:rPr lang="ru-RU" sz="2400" dirty="0"/>
              <a:t>Оценка моделей</a:t>
            </a:r>
          </a:p>
          <a:p>
            <a:pPr marL="342900" indent="-342900">
              <a:buFont typeface="Wingdings" panose="05000000000000000000" pitchFamily="2" charset="2"/>
              <a:buChar char="Ø"/>
            </a:pPr>
            <a:r>
              <a:rPr lang="ru-RU" sz="2400" dirty="0"/>
              <a:t>Интерпретация (опционально)</a:t>
            </a:r>
          </a:p>
          <a:p>
            <a:pPr marL="342900" indent="-342900">
              <a:buFont typeface="Wingdings" panose="05000000000000000000" pitchFamily="2" charset="2"/>
              <a:buChar char="Ø"/>
            </a:pPr>
            <a:r>
              <a:rPr lang="ru-RU" sz="2400" dirty="0"/>
              <a:t>Внедрение</a:t>
            </a:r>
            <a:endParaRPr lang="ru-RU" sz="2400" dirty="0">
              <a:latin typeface="HSE Sans" panose="02000000000000000000" pitchFamily="2" charset="0"/>
            </a:endParaRPr>
          </a:p>
        </p:txBody>
      </p:sp>
      <p:pic>
        <p:nvPicPr>
          <p:cNvPr id="5" name="Image 0" descr="preencoded.png">
            <a:extLst>
              <a:ext uri="{FF2B5EF4-FFF2-40B4-BE49-F238E27FC236}">
                <a16:creationId xmlns:a16="http://schemas.microsoft.com/office/drawing/2014/main" id="{5FEF2D73-C627-4770-A4B1-6B71288C93A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035" y="2422520"/>
            <a:ext cx="707886" cy="707886"/>
          </a:xfrm>
          <a:prstGeom prst="rect">
            <a:avLst/>
          </a:prstGeom>
        </p:spPr>
      </p:pic>
    </p:spTree>
    <p:extLst>
      <p:ext uri="{BB962C8B-B14F-4D97-AF65-F5344CB8AC3E}">
        <p14:creationId xmlns:p14="http://schemas.microsoft.com/office/powerpoint/2010/main" val="1142581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0C997-41C8-8114-9096-7FAA49FB8A51}"/>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7A082E9E-1D24-147E-8106-FC9563BB0241}"/>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392B6410-0D67-67AD-B607-625389177405}"/>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C838B775-8285-E147-5E80-FC5BDA806F29}"/>
              </a:ext>
            </a:extLst>
          </p:cNvPr>
          <p:cNvSpPr>
            <a:spLocks noGrp="1"/>
          </p:cNvSpPr>
          <p:nvPr>
            <p:ph type="title"/>
          </p:nvPr>
        </p:nvSpPr>
        <p:spPr/>
        <p:txBody>
          <a:bodyPr>
            <a:normAutofit/>
          </a:bodyPr>
          <a:lstStyle/>
          <a:p>
            <a:r>
              <a:rPr lang="ru-RU" sz="3600" dirty="0"/>
              <a:t>Вопросы для размышления</a:t>
            </a:r>
          </a:p>
        </p:txBody>
      </p:sp>
      <p:sp>
        <p:nvSpPr>
          <p:cNvPr id="6" name="Текст 5">
            <a:extLst>
              <a:ext uri="{FF2B5EF4-FFF2-40B4-BE49-F238E27FC236}">
                <a16:creationId xmlns:a16="http://schemas.microsoft.com/office/drawing/2014/main" id="{92D54B19-D20C-EB2A-0AB2-7A24D9761DE8}"/>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13" name="TextBox 12">
            <a:extLst>
              <a:ext uri="{FF2B5EF4-FFF2-40B4-BE49-F238E27FC236}">
                <a16:creationId xmlns:a16="http://schemas.microsoft.com/office/drawing/2014/main" id="{97FDD086-9D21-DC8A-102A-FB806288257B}"/>
              </a:ext>
            </a:extLst>
          </p:cNvPr>
          <p:cNvSpPr txBox="1"/>
          <p:nvPr/>
        </p:nvSpPr>
        <p:spPr>
          <a:xfrm>
            <a:off x="1143689" y="2296855"/>
            <a:ext cx="9286010" cy="707886"/>
          </a:xfrm>
          <a:prstGeom prst="rect">
            <a:avLst/>
          </a:prstGeom>
          <a:noFill/>
        </p:spPr>
        <p:txBody>
          <a:bodyPr wrap="square" rtlCol="0">
            <a:spAutoFit/>
          </a:bodyPr>
          <a:lstStyle/>
          <a:p>
            <a:r>
              <a:rPr lang="ru-RU" sz="2000" b="1" dirty="0"/>
              <a:t>Вопрос 4:</a:t>
            </a:r>
            <a:r>
              <a:rPr lang="ru-RU" sz="2000" dirty="0"/>
              <a:t> Если модель предсказывает высокий риск заболевания, но не может объяснить причину, каковы клинические и этические риски такого прогноза?</a:t>
            </a:r>
          </a:p>
        </p:txBody>
      </p:sp>
      <p:sp>
        <p:nvSpPr>
          <p:cNvPr id="8" name="AutoShape 2">
            <a:extLst>
              <a:ext uri="{FF2B5EF4-FFF2-40B4-BE49-F238E27FC236}">
                <a16:creationId xmlns:a16="http://schemas.microsoft.com/office/drawing/2014/main" id="{3BC385B4-8C53-B382-EA63-4C673D025F2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TextBox 9">
            <a:extLst>
              <a:ext uri="{FF2B5EF4-FFF2-40B4-BE49-F238E27FC236}">
                <a16:creationId xmlns:a16="http://schemas.microsoft.com/office/drawing/2014/main" id="{791F6761-6B5B-5398-5647-CBF01B104D35}"/>
              </a:ext>
            </a:extLst>
          </p:cNvPr>
          <p:cNvSpPr txBox="1"/>
          <p:nvPr/>
        </p:nvSpPr>
        <p:spPr>
          <a:xfrm>
            <a:off x="1143689" y="3004741"/>
            <a:ext cx="10013390" cy="1754326"/>
          </a:xfrm>
          <a:prstGeom prst="rect">
            <a:avLst/>
          </a:prstGeom>
          <a:noFill/>
        </p:spPr>
        <p:txBody>
          <a:bodyPr wrap="square" rtlCol="0">
            <a:spAutoFit/>
          </a:bodyPr>
          <a:lstStyle/>
          <a:p>
            <a:pPr marL="342900" indent="-342900">
              <a:buFont typeface="Arial" panose="020B0604020202020204" pitchFamily="34" charset="0"/>
              <a:buChar char="•"/>
            </a:pPr>
            <a:r>
              <a:rPr lang="ru-RU" b="1" dirty="0"/>
              <a:t>Клинические:</a:t>
            </a:r>
            <a:r>
              <a:rPr lang="ru-RU" dirty="0"/>
              <a:t> Врач не может доверять такому прогнозу. Если модель рекомендует инвазивную и рискованную процедуру (например, биопсию) на основе необъяснимого прогноза, у врача нет оснований, чтобы оправдать этот риск для пациента. Кроме того, без понимания причин прогноза невозможно разработать профилактические меры. Если мы не знаем, что именно повышает риск (высокое давление или конкретный генетический маркер), мы не можем дать пациенту целенаправленные рекомендации</a:t>
            </a:r>
            <a:endParaRPr lang="ru-RU" dirty="0">
              <a:latin typeface="HSE Sans" panose="02000000000000000000" pitchFamily="2" charset="0"/>
            </a:endParaRPr>
          </a:p>
        </p:txBody>
      </p:sp>
      <p:sp>
        <p:nvSpPr>
          <p:cNvPr id="16" name="TextBox 15">
            <a:extLst>
              <a:ext uri="{FF2B5EF4-FFF2-40B4-BE49-F238E27FC236}">
                <a16:creationId xmlns:a16="http://schemas.microsoft.com/office/drawing/2014/main" id="{9667D785-FB1D-2126-398D-500EC160ABFF}"/>
              </a:ext>
            </a:extLst>
          </p:cNvPr>
          <p:cNvSpPr txBox="1"/>
          <p:nvPr/>
        </p:nvSpPr>
        <p:spPr>
          <a:xfrm>
            <a:off x="1143689" y="4759067"/>
            <a:ext cx="10013390" cy="1477328"/>
          </a:xfrm>
          <a:prstGeom prst="rect">
            <a:avLst/>
          </a:prstGeom>
          <a:noFill/>
        </p:spPr>
        <p:txBody>
          <a:bodyPr wrap="square" rtlCol="0">
            <a:spAutoFit/>
          </a:bodyPr>
          <a:lstStyle/>
          <a:p>
            <a:pPr marL="342900" indent="-342900">
              <a:buFont typeface="Arial" panose="020B0604020202020204" pitchFamily="34" charset="0"/>
              <a:buChar char="•"/>
            </a:pPr>
            <a:r>
              <a:rPr lang="ru-RU" b="1" dirty="0"/>
              <a:t>Этические:</a:t>
            </a:r>
            <a:r>
              <a:rPr lang="ru-RU" dirty="0"/>
              <a:t> Возникает проблема ответственности. Кто несет ответственность за неверный прогноз, если его логика непонятна — разработчик модели, клиника, которая ее использует, или врач? Пациент имеет право понимать, на каком основании ему ставят диагноз или оценивают риски. Необъяснимый прогноз нарушает это право и подрывает доверие к системе здравоохранения</a:t>
            </a:r>
            <a:endParaRPr lang="ru-RU" dirty="0">
              <a:latin typeface="HSE Sans" panose="02000000000000000000" pitchFamily="2" charset="0"/>
            </a:endParaRPr>
          </a:p>
        </p:txBody>
      </p:sp>
      <p:pic>
        <p:nvPicPr>
          <p:cNvPr id="12" name="Image 0" descr="preencoded.png">
            <a:extLst>
              <a:ext uri="{FF2B5EF4-FFF2-40B4-BE49-F238E27FC236}">
                <a16:creationId xmlns:a16="http://schemas.microsoft.com/office/drawing/2014/main" id="{A2452036-6C38-FB5C-980A-E6F48C69CC2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27035" y="2296855"/>
            <a:ext cx="707886" cy="707886"/>
          </a:xfrm>
          <a:prstGeom prst="rect">
            <a:avLst/>
          </a:prstGeom>
        </p:spPr>
      </p:pic>
    </p:spTree>
    <p:extLst>
      <p:ext uri="{BB962C8B-B14F-4D97-AF65-F5344CB8AC3E}">
        <p14:creationId xmlns:p14="http://schemas.microsoft.com/office/powerpoint/2010/main" val="1950687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6DCC2A-5465-CC8E-08ED-99F8E8667D0D}"/>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6296F5E5-B67D-E719-2D64-CCD7493810FB}"/>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D2DF512D-6E56-AE49-75C3-88279771384A}"/>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54EA1960-7FC5-1CB0-3759-1D8E9427CFBC}"/>
              </a:ext>
            </a:extLst>
          </p:cNvPr>
          <p:cNvSpPr>
            <a:spLocks noGrp="1"/>
          </p:cNvSpPr>
          <p:nvPr>
            <p:ph type="title"/>
          </p:nvPr>
        </p:nvSpPr>
        <p:spPr/>
        <p:txBody>
          <a:bodyPr>
            <a:normAutofit/>
          </a:bodyPr>
          <a:lstStyle/>
          <a:p>
            <a:r>
              <a:rPr lang="ru-RU" sz="3600" dirty="0"/>
              <a:t>Разделение на две подгруппы</a:t>
            </a:r>
          </a:p>
        </p:txBody>
      </p:sp>
      <p:sp>
        <p:nvSpPr>
          <p:cNvPr id="6" name="Текст 5">
            <a:extLst>
              <a:ext uri="{FF2B5EF4-FFF2-40B4-BE49-F238E27FC236}">
                <a16:creationId xmlns:a16="http://schemas.microsoft.com/office/drawing/2014/main" id="{D92B3583-F38C-1F9F-5011-78657AC3AAF2}"/>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9" name="TextBox 8">
            <a:extLst>
              <a:ext uri="{FF2B5EF4-FFF2-40B4-BE49-F238E27FC236}">
                <a16:creationId xmlns:a16="http://schemas.microsoft.com/office/drawing/2014/main" id="{833D2DAA-CD12-BBE6-6C54-404E40CC11E8}"/>
              </a:ext>
            </a:extLst>
          </p:cNvPr>
          <p:cNvSpPr txBox="1"/>
          <p:nvPr/>
        </p:nvSpPr>
        <p:spPr>
          <a:xfrm>
            <a:off x="358248" y="5431622"/>
            <a:ext cx="11513251" cy="1200329"/>
          </a:xfrm>
          <a:prstGeom prst="rect">
            <a:avLst/>
          </a:prstGeom>
          <a:noFill/>
        </p:spPr>
        <p:txBody>
          <a:bodyPr wrap="square" numCol="2" rtlCol="0">
            <a:spAutoFit/>
          </a:bodyPr>
          <a:lstStyle/>
          <a:p>
            <a:pPr algn="ctr"/>
            <a:r>
              <a:rPr lang="ru-RU" sz="2400" dirty="0">
                <a:latin typeface="HSE Sans" panose="02000000000000000000" pitchFamily="2" charset="0"/>
              </a:rPr>
              <a:t>Группа 1:</a:t>
            </a:r>
          </a:p>
          <a:p>
            <a:pPr algn="ctr"/>
            <a:r>
              <a:rPr lang="ru-RU" sz="2400" dirty="0">
                <a:latin typeface="HSE Sans" panose="02000000000000000000" pitchFamily="2" charset="0"/>
              </a:rPr>
              <a:t>Введение в Машинное обучение</a:t>
            </a:r>
          </a:p>
          <a:p>
            <a:pPr algn="ctr"/>
            <a:br>
              <a:rPr lang="ru-RU" sz="2400" dirty="0">
                <a:latin typeface="HSE Sans" panose="02000000000000000000" pitchFamily="2" charset="0"/>
              </a:rPr>
            </a:br>
            <a:r>
              <a:rPr lang="ru-RU" sz="2400" dirty="0">
                <a:latin typeface="HSE Sans" panose="02000000000000000000" pitchFamily="2" charset="0"/>
              </a:rPr>
              <a:t>Группа 2:</a:t>
            </a:r>
          </a:p>
          <a:p>
            <a:pPr algn="ctr"/>
            <a:r>
              <a:rPr lang="ru-RU" sz="2400" dirty="0">
                <a:latin typeface="HSE Sans" panose="02000000000000000000" pitchFamily="2" charset="0"/>
              </a:rPr>
              <a:t>Машинное обучение в Биоинформатике</a:t>
            </a:r>
          </a:p>
        </p:txBody>
      </p:sp>
      <p:pic>
        <p:nvPicPr>
          <p:cNvPr id="8" name="Рисунок 7">
            <a:extLst>
              <a:ext uri="{FF2B5EF4-FFF2-40B4-BE49-F238E27FC236}">
                <a16:creationId xmlns:a16="http://schemas.microsoft.com/office/drawing/2014/main" id="{1964FE51-F749-A44C-9939-1F630E47DDA4}"/>
              </a:ext>
            </a:extLst>
          </p:cNvPr>
          <p:cNvPicPr>
            <a:picLocks noChangeAspect="1"/>
          </p:cNvPicPr>
          <p:nvPr/>
        </p:nvPicPr>
        <p:blipFill>
          <a:blip r:embed="rId2"/>
          <a:stretch>
            <a:fillRect/>
          </a:stretch>
        </p:blipFill>
        <p:spPr>
          <a:xfrm>
            <a:off x="1756086" y="2224814"/>
            <a:ext cx="3014697" cy="3014697"/>
          </a:xfrm>
          <a:prstGeom prst="rect">
            <a:avLst/>
          </a:prstGeom>
        </p:spPr>
      </p:pic>
      <p:pic>
        <p:nvPicPr>
          <p:cNvPr id="11" name="Рисунок 10">
            <a:extLst>
              <a:ext uri="{FF2B5EF4-FFF2-40B4-BE49-F238E27FC236}">
                <a16:creationId xmlns:a16="http://schemas.microsoft.com/office/drawing/2014/main" id="{0BBE814C-37A1-EE37-D79A-187A5445FD5D}"/>
              </a:ext>
            </a:extLst>
          </p:cNvPr>
          <p:cNvPicPr>
            <a:picLocks noChangeAspect="1"/>
          </p:cNvPicPr>
          <p:nvPr/>
        </p:nvPicPr>
        <p:blipFill>
          <a:blip r:embed="rId3"/>
          <a:stretch>
            <a:fillRect/>
          </a:stretch>
        </p:blipFill>
        <p:spPr>
          <a:xfrm>
            <a:off x="7421217" y="2224815"/>
            <a:ext cx="3014697" cy="3014697"/>
          </a:xfrm>
          <a:prstGeom prst="rect">
            <a:avLst/>
          </a:prstGeom>
        </p:spPr>
      </p:pic>
    </p:spTree>
    <p:extLst>
      <p:ext uri="{BB962C8B-B14F-4D97-AF65-F5344CB8AC3E}">
        <p14:creationId xmlns:p14="http://schemas.microsoft.com/office/powerpoint/2010/main" val="26834721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74A022-1FE1-ACA3-7F8E-05BBAC96D418}"/>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E1ED199E-2A35-44CB-B297-87A2DD87ABF3}"/>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B2EBC24B-8D95-C1D8-4DF7-4B21C73646CB}"/>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95E49FA6-1477-3908-18E5-E0F77F6AA470}"/>
              </a:ext>
            </a:extLst>
          </p:cNvPr>
          <p:cNvSpPr>
            <a:spLocks noGrp="1"/>
          </p:cNvSpPr>
          <p:nvPr>
            <p:ph type="title"/>
          </p:nvPr>
        </p:nvSpPr>
        <p:spPr/>
        <p:txBody>
          <a:bodyPr>
            <a:normAutofit/>
          </a:bodyPr>
          <a:lstStyle/>
          <a:p>
            <a:r>
              <a:rPr lang="ru-RU" sz="3600" dirty="0"/>
              <a:t>Заключение</a:t>
            </a:r>
          </a:p>
        </p:txBody>
      </p:sp>
      <p:sp>
        <p:nvSpPr>
          <p:cNvPr id="6" name="Текст 5">
            <a:extLst>
              <a:ext uri="{FF2B5EF4-FFF2-40B4-BE49-F238E27FC236}">
                <a16:creationId xmlns:a16="http://schemas.microsoft.com/office/drawing/2014/main" id="{70859C3A-CE7A-2679-9899-2DD3748C175A}"/>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8" name="AutoShape 2">
            <a:extLst>
              <a:ext uri="{FF2B5EF4-FFF2-40B4-BE49-F238E27FC236}">
                <a16:creationId xmlns:a16="http://schemas.microsoft.com/office/drawing/2014/main" id="{519B4773-5194-F9B3-E3A7-9116D9AFC46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ru-RU"/>
          </a:p>
        </p:txBody>
      </p:sp>
      <p:sp>
        <p:nvSpPr>
          <p:cNvPr id="10" name="TextBox 9">
            <a:extLst>
              <a:ext uri="{FF2B5EF4-FFF2-40B4-BE49-F238E27FC236}">
                <a16:creationId xmlns:a16="http://schemas.microsoft.com/office/drawing/2014/main" id="{825C6087-1FED-9715-77D2-851DA364099C}"/>
              </a:ext>
            </a:extLst>
          </p:cNvPr>
          <p:cNvSpPr txBox="1"/>
          <p:nvPr/>
        </p:nvSpPr>
        <p:spPr>
          <a:xfrm>
            <a:off x="585897" y="2363222"/>
            <a:ext cx="7360239" cy="3046988"/>
          </a:xfrm>
          <a:prstGeom prst="rect">
            <a:avLst/>
          </a:prstGeom>
          <a:noFill/>
        </p:spPr>
        <p:txBody>
          <a:bodyPr wrap="square" rtlCol="0">
            <a:spAutoFit/>
          </a:bodyPr>
          <a:lstStyle/>
          <a:p>
            <a:pPr marL="342900" indent="-342900">
              <a:buFont typeface="Arial" panose="020B0604020202020204" pitchFamily="34" charset="0"/>
              <a:buChar char="•"/>
            </a:pPr>
            <a:r>
              <a:rPr lang="ru-RU" sz="2400" dirty="0"/>
              <a:t>ML — это обучение на примерах (опыте) без жестко запрограммированных правил</a:t>
            </a:r>
          </a:p>
          <a:p>
            <a:pPr marL="342900" indent="-342900">
              <a:buFont typeface="Arial" panose="020B0604020202020204" pitchFamily="34" charset="0"/>
              <a:buChar char="•"/>
            </a:pPr>
            <a:r>
              <a:rPr lang="ru-RU" sz="2400" dirty="0"/>
              <a:t>Триада T-E-P помогает формализовать любую ML-задачу</a:t>
            </a:r>
          </a:p>
          <a:p>
            <a:pPr marL="342900" indent="-342900">
              <a:buFont typeface="Arial" panose="020B0604020202020204" pitchFamily="34" charset="0"/>
              <a:buChar char="•"/>
            </a:pPr>
            <a:r>
              <a:rPr lang="ru-RU" sz="2400" dirty="0"/>
              <a:t>ML уже меняет биологию и медицину, но требует ответственного и критического подхода</a:t>
            </a:r>
          </a:p>
          <a:p>
            <a:pPr marL="342900" indent="-342900">
              <a:buFont typeface="Arial" panose="020B0604020202020204" pitchFamily="34" charset="0"/>
              <a:buChar char="•"/>
            </a:pPr>
            <a:r>
              <a:rPr lang="ru-RU" sz="2400" dirty="0"/>
              <a:t>В следующей лекции мы поговорим о самом главном — о данных</a:t>
            </a:r>
            <a:endParaRPr lang="ru-RU" sz="2400" dirty="0">
              <a:latin typeface="HSE Sans" panose="02000000000000000000" pitchFamily="2" charset="0"/>
            </a:endParaRPr>
          </a:p>
        </p:txBody>
      </p:sp>
    </p:spTree>
    <p:extLst>
      <p:ext uri="{BB962C8B-B14F-4D97-AF65-F5344CB8AC3E}">
        <p14:creationId xmlns:p14="http://schemas.microsoft.com/office/powerpoint/2010/main" val="2166050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21619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5CFEB5-5879-D525-C3BB-27CF71DCF15E}"/>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F36670DA-C478-BD54-6696-5B46BE95FCD2}"/>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9290FB3F-5CC3-DADD-6388-BB14AEB4ABCE}"/>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89965FDF-0539-27F4-3732-442658392354}"/>
              </a:ext>
            </a:extLst>
          </p:cNvPr>
          <p:cNvSpPr>
            <a:spLocks noGrp="1"/>
          </p:cNvSpPr>
          <p:nvPr>
            <p:ph type="title"/>
          </p:nvPr>
        </p:nvSpPr>
        <p:spPr/>
        <p:txBody>
          <a:bodyPr>
            <a:normAutofit/>
          </a:bodyPr>
          <a:lstStyle/>
          <a:p>
            <a:r>
              <a:rPr lang="ru-RU" sz="3600" dirty="0"/>
              <a:t>Распределение баллов за курс</a:t>
            </a:r>
          </a:p>
        </p:txBody>
      </p:sp>
      <p:sp>
        <p:nvSpPr>
          <p:cNvPr id="6" name="Текст 5">
            <a:extLst>
              <a:ext uri="{FF2B5EF4-FFF2-40B4-BE49-F238E27FC236}">
                <a16:creationId xmlns:a16="http://schemas.microsoft.com/office/drawing/2014/main" id="{E77D65BB-FFE4-C33C-FBB4-6516D4127BC3}"/>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pic>
        <p:nvPicPr>
          <p:cNvPr id="7" name="Рисунок 6">
            <a:extLst>
              <a:ext uri="{FF2B5EF4-FFF2-40B4-BE49-F238E27FC236}">
                <a16:creationId xmlns:a16="http://schemas.microsoft.com/office/drawing/2014/main" id="{BA3C6EF3-2AFF-1DBF-77A5-03945CC59841}"/>
              </a:ext>
            </a:extLst>
          </p:cNvPr>
          <p:cNvPicPr>
            <a:picLocks noChangeAspect="1"/>
          </p:cNvPicPr>
          <p:nvPr/>
        </p:nvPicPr>
        <p:blipFill>
          <a:blip r:embed="rId2"/>
          <a:stretch>
            <a:fillRect/>
          </a:stretch>
        </p:blipFill>
        <p:spPr>
          <a:xfrm>
            <a:off x="2285230" y="2331718"/>
            <a:ext cx="7621539" cy="2011684"/>
          </a:xfrm>
          <a:prstGeom prst="rect">
            <a:avLst/>
          </a:prstGeom>
        </p:spPr>
      </p:pic>
      <p:sp>
        <p:nvSpPr>
          <p:cNvPr id="9" name="TextBox 8">
            <a:extLst>
              <a:ext uri="{FF2B5EF4-FFF2-40B4-BE49-F238E27FC236}">
                <a16:creationId xmlns:a16="http://schemas.microsoft.com/office/drawing/2014/main" id="{E51B4E7A-76D7-B7E7-9D9F-354856267906}"/>
              </a:ext>
            </a:extLst>
          </p:cNvPr>
          <p:cNvSpPr txBox="1"/>
          <p:nvPr/>
        </p:nvSpPr>
        <p:spPr>
          <a:xfrm>
            <a:off x="1756087" y="4383978"/>
            <a:ext cx="9007610" cy="1938992"/>
          </a:xfrm>
          <a:prstGeom prst="rect">
            <a:avLst/>
          </a:prstGeom>
          <a:noFill/>
        </p:spPr>
        <p:txBody>
          <a:bodyPr wrap="square" numCol="3" rtlCol="0">
            <a:spAutoFit/>
          </a:bodyPr>
          <a:lstStyle/>
          <a:p>
            <a:pPr algn="ctr"/>
            <a:r>
              <a:rPr lang="ru-RU" sz="2400" dirty="0">
                <a:latin typeface="HSE Sans" panose="02000000000000000000" pitchFamily="2" charset="0"/>
              </a:rPr>
              <a:t>5 баллов: </a:t>
            </a:r>
            <a:br>
              <a:rPr lang="ru-RU" sz="2400" dirty="0">
                <a:latin typeface="HSE Sans" panose="02000000000000000000" pitchFamily="2" charset="0"/>
              </a:rPr>
            </a:br>
            <a:r>
              <a:rPr lang="ru-RU" sz="2400" dirty="0">
                <a:latin typeface="HSE Sans" panose="02000000000000000000" pitchFamily="2" charset="0"/>
              </a:rPr>
              <a:t>Домашняя работа после семинаров</a:t>
            </a:r>
            <a:br>
              <a:rPr lang="ru-RU" sz="2400" dirty="0">
                <a:latin typeface="HSE Sans" panose="02000000000000000000" pitchFamily="2" charset="0"/>
              </a:rPr>
            </a:br>
            <a:br>
              <a:rPr lang="ru-RU" sz="2400" dirty="0">
                <a:latin typeface="HSE Sans" panose="02000000000000000000" pitchFamily="2" charset="0"/>
              </a:rPr>
            </a:br>
            <a:br>
              <a:rPr lang="ru-RU" sz="2400" dirty="0">
                <a:latin typeface="HSE Sans" panose="02000000000000000000" pitchFamily="2" charset="0"/>
              </a:rPr>
            </a:br>
            <a:r>
              <a:rPr lang="ru-RU" sz="2400" dirty="0">
                <a:latin typeface="HSE Sans" panose="02000000000000000000" pitchFamily="2" charset="0"/>
              </a:rPr>
              <a:t>3 балла:</a:t>
            </a:r>
          </a:p>
          <a:p>
            <a:pPr algn="ctr"/>
            <a:r>
              <a:rPr lang="ru-RU" sz="2400" dirty="0">
                <a:latin typeface="HSE Sans" panose="02000000000000000000" pitchFamily="2" charset="0"/>
              </a:rPr>
              <a:t>Экзамен</a:t>
            </a:r>
            <a:br>
              <a:rPr lang="ru-RU" sz="2400" dirty="0">
                <a:latin typeface="HSE Sans" panose="02000000000000000000" pitchFamily="2" charset="0"/>
              </a:rPr>
            </a:br>
            <a:br>
              <a:rPr lang="ru-RU" sz="2400" dirty="0">
                <a:latin typeface="HSE Sans" panose="02000000000000000000" pitchFamily="2" charset="0"/>
              </a:rPr>
            </a:br>
            <a:br>
              <a:rPr lang="ru-RU" sz="2400" dirty="0">
                <a:latin typeface="HSE Sans" panose="02000000000000000000" pitchFamily="2" charset="0"/>
              </a:rPr>
            </a:br>
            <a:br>
              <a:rPr lang="ru-RU" sz="2400" dirty="0">
                <a:latin typeface="HSE Sans" panose="02000000000000000000" pitchFamily="2" charset="0"/>
              </a:rPr>
            </a:br>
            <a:r>
              <a:rPr lang="ru-RU" sz="2400" dirty="0">
                <a:latin typeface="HSE Sans" panose="02000000000000000000" pitchFamily="2" charset="0"/>
              </a:rPr>
              <a:t>2 балла:</a:t>
            </a:r>
          </a:p>
          <a:p>
            <a:pPr algn="ctr"/>
            <a:r>
              <a:rPr lang="ru-RU" sz="2400" dirty="0">
                <a:latin typeface="HSE Sans" panose="02000000000000000000" pitchFamily="2" charset="0"/>
              </a:rPr>
              <a:t>Ответы на вопросы на лекциях /</a:t>
            </a:r>
          </a:p>
          <a:p>
            <a:pPr algn="ctr"/>
            <a:r>
              <a:rPr lang="ru-RU" sz="2400" dirty="0" err="1">
                <a:latin typeface="HSE Sans" panose="02000000000000000000" pitchFamily="2" charset="0"/>
              </a:rPr>
              <a:t>Доп.часть</a:t>
            </a:r>
            <a:r>
              <a:rPr lang="ru-RU" sz="2400" dirty="0">
                <a:latin typeface="HSE Sans" panose="02000000000000000000" pitchFamily="2" charset="0"/>
              </a:rPr>
              <a:t> ДЗ</a:t>
            </a:r>
          </a:p>
        </p:txBody>
      </p:sp>
    </p:spTree>
    <p:extLst>
      <p:ext uri="{BB962C8B-B14F-4D97-AF65-F5344CB8AC3E}">
        <p14:creationId xmlns:p14="http://schemas.microsoft.com/office/powerpoint/2010/main" val="33374412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D0E97-AE8F-EA6B-5808-71C940AD0E99}"/>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CBB4240C-F77E-E766-55B5-1BC14D8CFEB1}"/>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28CEAF4A-BDED-A2F0-CCC5-6A6D08099113}"/>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78E6B69E-F4DC-42F5-809C-E2C163277A18}"/>
              </a:ext>
            </a:extLst>
          </p:cNvPr>
          <p:cNvSpPr>
            <a:spLocks noGrp="1"/>
          </p:cNvSpPr>
          <p:nvPr>
            <p:ph type="title"/>
          </p:nvPr>
        </p:nvSpPr>
        <p:spPr/>
        <p:txBody>
          <a:bodyPr>
            <a:normAutofit/>
          </a:bodyPr>
          <a:lstStyle/>
          <a:p>
            <a:r>
              <a:rPr lang="ru-RU" sz="3600" dirty="0"/>
              <a:t>Группа в Телеграм</a:t>
            </a:r>
          </a:p>
        </p:txBody>
      </p:sp>
      <p:sp>
        <p:nvSpPr>
          <p:cNvPr id="6" name="Текст 5">
            <a:extLst>
              <a:ext uri="{FF2B5EF4-FFF2-40B4-BE49-F238E27FC236}">
                <a16:creationId xmlns:a16="http://schemas.microsoft.com/office/drawing/2014/main" id="{708B3A85-09DF-4308-2229-94EE7B264D84}"/>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pic>
        <p:nvPicPr>
          <p:cNvPr id="10" name="Рисунок 9">
            <a:extLst>
              <a:ext uri="{FF2B5EF4-FFF2-40B4-BE49-F238E27FC236}">
                <a16:creationId xmlns:a16="http://schemas.microsoft.com/office/drawing/2014/main" id="{3D7DF59D-933B-2FE7-5076-F8C0BFE2E09C}"/>
              </a:ext>
            </a:extLst>
          </p:cNvPr>
          <p:cNvPicPr>
            <a:picLocks noChangeAspect="1"/>
          </p:cNvPicPr>
          <p:nvPr/>
        </p:nvPicPr>
        <p:blipFill>
          <a:blip r:embed="rId2"/>
          <a:stretch>
            <a:fillRect/>
          </a:stretch>
        </p:blipFill>
        <p:spPr>
          <a:xfrm>
            <a:off x="1407724" y="2337550"/>
            <a:ext cx="3743847" cy="3810532"/>
          </a:xfrm>
          <a:prstGeom prst="rect">
            <a:avLst/>
          </a:prstGeom>
        </p:spPr>
      </p:pic>
      <p:pic>
        <p:nvPicPr>
          <p:cNvPr id="12" name="Рисунок 11">
            <a:extLst>
              <a:ext uri="{FF2B5EF4-FFF2-40B4-BE49-F238E27FC236}">
                <a16:creationId xmlns:a16="http://schemas.microsoft.com/office/drawing/2014/main" id="{28631EC3-A11C-553F-FB31-13D030359BD5}"/>
              </a:ext>
            </a:extLst>
          </p:cNvPr>
          <p:cNvPicPr>
            <a:picLocks noChangeAspect="1"/>
          </p:cNvPicPr>
          <p:nvPr/>
        </p:nvPicPr>
        <p:blipFill>
          <a:blip r:embed="rId3"/>
          <a:stretch>
            <a:fillRect/>
          </a:stretch>
        </p:blipFill>
        <p:spPr>
          <a:xfrm>
            <a:off x="6763512" y="2337550"/>
            <a:ext cx="3743847" cy="3743847"/>
          </a:xfrm>
          <a:prstGeom prst="rect">
            <a:avLst/>
          </a:prstGeom>
        </p:spPr>
      </p:pic>
    </p:spTree>
    <p:extLst>
      <p:ext uri="{BB962C8B-B14F-4D97-AF65-F5344CB8AC3E}">
        <p14:creationId xmlns:p14="http://schemas.microsoft.com/office/powerpoint/2010/main" val="1615824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728F73-DFEE-9AAF-C63D-E7FE356AE560}"/>
            </a:ext>
          </a:extLst>
        </p:cNvPr>
        <p:cNvGrpSpPr/>
        <p:nvPr/>
      </p:nvGrpSpPr>
      <p:grpSpPr>
        <a:xfrm>
          <a:off x="0" y="0"/>
          <a:ext cx="0" cy="0"/>
          <a:chOff x="0" y="0"/>
          <a:chExt cx="0" cy="0"/>
        </a:xfrm>
      </p:grpSpPr>
      <p:sp>
        <p:nvSpPr>
          <p:cNvPr id="2" name="Заголовок 1">
            <a:extLst>
              <a:ext uri="{FF2B5EF4-FFF2-40B4-BE49-F238E27FC236}">
                <a16:creationId xmlns:a16="http://schemas.microsoft.com/office/drawing/2014/main" id="{9EA4F9BA-F2D8-F1D6-8708-ADFAB0910374}"/>
              </a:ext>
            </a:extLst>
          </p:cNvPr>
          <p:cNvSpPr>
            <a:spLocks noGrp="1"/>
          </p:cNvSpPr>
          <p:nvPr>
            <p:ph type="title"/>
          </p:nvPr>
        </p:nvSpPr>
        <p:spPr>
          <a:xfrm>
            <a:off x="1027967" y="2404670"/>
            <a:ext cx="9087583" cy="1978323"/>
          </a:xfrm>
        </p:spPr>
        <p:txBody>
          <a:bodyPr anchor="ctr">
            <a:noAutofit/>
          </a:bodyPr>
          <a:lstStyle/>
          <a:p>
            <a:r>
              <a:rPr lang="ru-RU" dirty="0"/>
              <a:t>Лекция 1:</a:t>
            </a:r>
            <a:br>
              <a:rPr lang="ru-RU" dirty="0"/>
            </a:br>
            <a:r>
              <a:rPr lang="ru-RU" dirty="0"/>
              <a:t>Мышление в парадигме ML </a:t>
            </a:r>
            <a:br>
              <a:rPr lang="en-US" dirty="0"/>
            </a:br>
            <a:r>
              <a:rPr lang="ru-RU" dirty="0"/>
              <a:t>Анатомия проекта и этические основы</a:t>
            </a:r>
          </a:p>
        </p:txBody>
      </p:sp>
      <p:sp>
        <p:nvSpPr>
          <p:cNvPr id="3" name="Текст 2">
            <a:extLst>
              <a:ext uri="{FF2B5EF4-FFF2-40B4-BE49-F238E27FC236}">
                <a16:creationId xmlns:a16="http://schemas.microsoft.com/office/drawing/2014/main" id="{BEC2ED9E-A9AD-4811-EA42-397777183897}"/>
              </a:ext>
            </a:extLst>
          </p:cNvPr>
          <p:cNvSpPr>
            <a:spLocks noGrp="1"/>
          </p:cNvSpPr>
          <p:nvPr>
            <p:ph type="body" sz="quarter" idx="10"/>
          </p:nvPr>
        </p:nvSpPr>
        <p:spPr/>
        <p:txBody>
          <a:bodyPr anchor="ctr"/>
          <a:lstStyle/>
          <a:p>
            <a:r>
              <a:rPr lang="ru-RU" dirty="0"/>
              <a:t>Факультет</a:t>
            </a:r>
            <a:br>
              <a:rPr lang="ru-RU" dirty="0"/>
            </a:br>
            <a:r>
              <a:rPr lang="ru-RU" dirty="0"/>
              <a:t>Компьютерных</a:t>
            </a:r>
            <a:br>
              <a:rPr lang="ru-RU" dirty="0"/>
            </a:br>
            <a:r>
              <a:rPr lang="ru-RU" dirty="0"/>
              <a:t>Наук</a:t>
            </a:r>
          </a:p>
        </p:txBody>
      </p:sp>
      <p:sp>
        <p:nvSpPr>
          <p:cNvPr id="4" name="Текст 3">
            <a:extLst>
              <a:ext uri="{FF2B5EF4-FFF2-40B4-BE49-F238E27FC236}">
                <a16:creationId xmlns:a16="http://schemas.microsoft.com/office/drawing/2014/main" id="{A40699B9-7DB8-01F9-B616-F3BDB0C8D448}"/>
              </a:ext>
            </a:extLst>
          </p:cNvPr>
          <p:cNvSpPr>
            <a:spLocks noGrp="1"/>
          </p:cNvSpPr>
          <p:nvPr>
            <p:ph type="body" sz="quarter" idx="11"/>
          </p:nvPr>
        </p:nvSpPr>
        <p:spPr/>
        <p:txBody>
          <a:bodyPr anchor="ctr"/>
          <a:lstStyle/>
          <a:p>
            <a:r>
              <a:rPr lang="ru-RU" dirty="0"/>
              <a:t>Международная Лаборатория Биоинформатики</a:t>
            </a:r>
          </a:p>
        </p:txBody>
      </p:sp>
      <p:sp>
        <p:nvSpPr>
          <p:cNvPr id="5" name="Текст 4">
            <a:extLst>
              <a:ext uri="{FF2B5EF4-FFF2-40B4-BE49-F238E27FC236}">
                <a16:creationId xmlns:a16="http://schemas.microsoft.com/office/drawing/2014/main" id="{3DD2B9B7-151A-A8CC-749D-65AE2F09A883}"/>
              </a:ext>
            </a:extLst>
          </p:cNvPr>
          <p:cNvSpPr>
            <a:spLocks noGrp="1"/>
          </p:cNvSpPr>
          <p:nvPr>
            <p:ph type="body" idx="12"/>
          </p:nvPr>
        </p:nvSpPr>
        <p:spPr/>
        <p:txBody>
          <a:bodyPr anchor="ctr"/>
          <a:lstStyle/>
          <a:p>
            <a:r>
              <a:rPr lang="ru-RU" dirty="0"/>
              <a:t>Москва</a:t>
            </a:r>
            <a:br>
              <a:rPr lang="ru-RU" dirty="0"/>
            </a:br>
            <a:r>
              <a:rPr lang="ru-RU" dirty="0"/>
              <a:t>2025</a:t>
            </a:r>
          </a:p>
        </p:txBody>
      </p:sp>
      <p:sp>
        <p:nvSpPr>
          <p:cNvPr id="6" name="Текст 5">
            <a:extLst>
              <a:ext uri="{FF2B5EF4-FFF2-40B4-BE49-F238E27FC236}">
                <a16:creationId xmlns:a16="http://schemas.microsoft.com/office/drawing/2014/main" id="{3613304B-FCE9-7B64-0124-7A39A6324762}"/>
              </a:ext>
            </a:extLst>
          </p:cNvPr>
          <p:cNvSpPr>
            <a:spLocks noGrp="1"/>
          </p:cNvSpPr>
          <p:nvPr>
            <p:ph type="body" sz="quarter" idx="13"/>
          </p:nvPr>
        </p:nvSpPr>
        <p:spPr/>
        <p:txBody>
          <a:bodyPr/>
          <a:lstStyle/>
          <a:p>
            <a:r>
              <a:rPr lang="ru-RU" dirty="0"/>
              <a:t>Магистратура «Анализ данных в биологии и медицине»</a:t>
            </a:r>
          </a:p>
        </p:txBody>
      </p:sp>
      <p:pic>
        <p:nvPicPr>
          <p:cNvPr id="1026" name="Picture 2">
            <a:extLst>
              <a:ext uri="{FF2B5EF4-FFF2-40B4-BE49-F238E27FC236}">
                <a16:creationId xmlns:a16="http://schemas.microsoft.com/office/drawing/2014/main" id="{22BF5E7F-4251-0011-549C-40A552E38C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4022" y="1203016"/>
            <a:ext cx="2124545" cy="40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48754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0648CF85-8F56-2C4F-8090-85FF4624B587}"/>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5576F3CC-3C73-F441-AAE6-50AF712EACBF}"/>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C7D49100-ECF5-A24F-9537-3BD16DFCCCC7}"/>
              </a:ext>
            </a:extLst>
          </p:cNvPr>
          <p:cNvSpPr>
            <a:spLocks noGrp="1"/>
          </p:cNvSpPr>
          <p:nvPr>
            <p:ph type="title"/>
          </p:nvPr>
        </p:nvSpPr>
        <p:spPr/>
        <p:txBody>
          <a:bodyPr>
            <a:normAutofit/>
          </a:bodyPr>
          <a:lstStyle/>
          <a:p>
            <a:r>
              <a:rPr lang="ru-RU" sz="3600" dirty="0"/>
              <a:t>План лекции</a:t>
            </a:r>
          </a:p>
        </p:txBody>
      </p:sp>
      <p:sp>
        <p:nvSpPr>
          <p:cNvPr id="5" name="Текст 4">
            <a:extLst>
              <a:ext uri="{FF2B5EF4-FFF2-40B4-BE49-F238E27FC236}">
                <a16:creationId xmlns:a16="http://schemas.microsoft.com/office/drawing/2014/main" id="{9B7E5D6A-C1E4-8943-BE6A-9D9537FCC2D6}"/>
              </a:ext>
            </a:extLst>
          </p:cNvPr>
          <p:cNvSpPr>
            <a:spLocks noGrp="1"/>
          </p:cNvSpPr>
          <p:nvPr>
            <p:ph type="body" sz="quarter" idx="12"/>
          </p:nvPr>
        </p:nvSpPr>
        <p:spPr>
          <a:xfrm>
            <a:off x="585897" y="2371119"/>
            <a:ext cx="11057971" cy="3279873"/>
          </a:xfrm>
        </p:spPr>
        <p:txBody>
          <a:bodyPr/>
          <a:lstStyle/>
          <a:p>
            <a:pPr marL="285750" indent="-285750">
              <a:buFont typeface="Arial" panose="020B0604020202020204" pitchFamily="34" charset="0"/>
              <a:buChar char="•"/>
            </a:pPr>
            <a:r>
              <a:rPr lang="ru-RU" sz="2400" b="1" dirty="0"/>
              <a:t>Что такое машинное обучение (ML)?</a:t>
            </a:r>
            <a:r>
              <a:rPr lang="ru-RU" sz="2400" dirty="0"/>
              <a:t> </a:t>
            </a:r>
            <a:br>
              <a:rPr lang="ru-RU" sz="2400" dirty="0"/>
            </a:br>
            <a:r>
              <a:rPr lang="ru-RU" sz="2400" dirty="0"/>
              <a:t>Два ключевых определения.</a:t>
            </a:r>
          </a:p>
          <a:p>
            <a:pPr marL="285750" indent="-285750">
              <a:buFont typeface="Arial" panose="020B0604020202020204" pitchFamily="34" charset="0"/>
              <a:buChar char="•"/>
            </a:pPr>
            <a:r>
              <a:rPr lang="ru-RU" sz="2400" b="1" dirty="0"/>
              <a:t>ML </a:t>
            </a:r>
            <a:r>
              <a:rPr lang="ru-RU" sz="2400" b="1" dirty="0" err="1"/>
              <a:t>vs</a:t>
            </a:r>
            <a:r>
              <a:rPr lang="ru-RU" sz="2400" b="1" dirty="0"/>
              <a:t>. традиционное программирование</a:t>
            </a:r>
            <a:br>
              <a:rPr lang="ru-RU" sz="2400" dirty="0"/>
            </a:br>
            <a:r>
              <a:rPr lang="ru-RU" sz="2400" dirty="0"/>
              <a:t>Смена парадигмы.</a:t>
            </a:r>
            <a:br>
              <a:rPr lang="ru-RU" sz="2400" dirty="0"/>
            </a:br>
            <a:br>
              <a:rPr lang="ru-RU" sz="2400" dirty="0"/>
            </a:br>
            <a:endParaRPr lang="ru-RU" sz="2400" dirty="0"/>
          </a:p>
          <a:p>
            <a:pPr marL="285750" indent="-285750">
              <a:buFont typeface="Arial" panose="020B0604020202020204" pitchFamily="34" charset="0"/>
              <a:buChar char="•"/>
            </a:pPr>
            <a:r>
              <a:rPr lang="ru-RU" sz="2400" b="1" dirty="0"/>
              <a:t>Три кита ML</a:t>
            </a:r>
            <a:br>
              <a:rPr lang="ru-RU" sz="2400" dirty="0"/>
            </a:br>
            <a:r>
              <a:rPr lang="ru-RU" sz="2400" dirty="0"/>
              <a:t>Обучение с учителем, без учителя и с подкреплением.</a:t>
            </a:r>
          </a:p>
          <a:p>
            <a:pPr marL="285750" indent="-285750">
              <a:buFont typeface="Arial" panose="020B0604020202020204" pitchFamily="34" charset="0"/>
              <a:buChar char="•"/>
            </a:pPr>
            <a:r>
              <a:rPr lang="ru-RU" sz="2400" b="1" dirty="0"/>
              <a:t>Анатомия ML-проекта</a:t>
            </a:r>
            <a:br>
              <a:rPr lang="ru-RU" sz="2400" dirty="0"/>
            </a:br>
            <a:r>
              <a:rPr lang="ru-RU" sz="2400" dirty="0"/>
              <a:t>От данных к решению.</a:t>
            </a:r>
            <a:br>
              <a:rPr lang="ru-RU" sz="2400" dirty="0"/>
            </a:br>
            <a:br>
              <a:rPr lang="ru-RU" sz="2400" dirty="0"/>
            </a:br>
            <a:br>
              <a:rPr lang="ru-RU" sz="2400" dirty="0"/>
            </a:br>
            <a:endParaRPr lang="ru-RU" sz="2400" dirty="0"/>
          </a:p>
          <a:p>
            <a:pPr marL="285750" indent="-285750">
              <a:buFont typeface="Arial" panose="020B0604020202020204" pitchFamily="34" charset="0"/>
              <a:buChar char="•"/>
            </a:pPr>
            <a:r>
              <a:rPr lang="ru-RU" sz="2400" b="1" dirty="0"/>
              <a:t>ML в области</a:t>
            </a:r>
            <a:br>
              <a:rPr lang="ru-RU" sz="2400" dirty="0"/>
            </a:br>
            <a:r>
              <a:rPr lang="ru-RU" sz="2400" dirty="0"/>
              <a:t>Медицина, биология и этика.</a:t>
            </a:r>
            <a:br>
              <a:rPr lang="ru-RU" sz="2400" dirty="0"/>
            </a:br>
            <a:r>
              <a:rPr lang="ru-RU" sz="2400" dirty="0"/>
              <a:t>Прогнозирование риска ишемической болезни сердца.</a:t>
            </a:r>
          </a:p>
          <a:p>
            <a:pPr marL="285750" indent="-285750">
              <a:buFont typeface="Arial" panose="020B0604020202020204" pitchFamily="34" charset="0"/>
              <a:buChar char="•"/>
            </a:pPr>
            <a:endParaRPr lang="ru-RU" sz="2400" dirty="0"/>
          </a:p>
        </p:txBody>
      </p:sp>
      <p:sp>
        <p:nvSpPr>
          <p:cNvPr id="6" name="Текст 5">
            <a:extLst>
              <a:ext uri="{FF2B5EF4-FFF2-40B4-BE49-F238E27FC236}">
                <a16:creationId xmlns:a16="http://schemas.microsoft.com/office/drawing/2014/main" id="{1F4B1D31-3576-0740-BA52-B317564F66BD}"/>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Tree>
    <p:extLst>
      <p:ext uri="{BB962C8B-B14F-4D97-AF65-F5344CB8AC3E}">
        <p14:creationId xmlns:p14="http://schemas.microsoft.com/office/powerpoint/2010/main" val="27106885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E2A49F-B89B-19D9-139B-79002FFA6F01}"/>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5686480E-3471-95DB-2890-DCB187AB2DC9}"/>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2A013701-F1C7-6AAB-D2DD-0E78C5C9614F}"/>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F4AF63CC-9BC3-E1FB-9970-46A48D6890FE}"/>
              </a:ext>
            </a:extLst>
          </p:cNvPr>
          <p:cNvSpPr>
            <a:spLocks noGrp="1"/>
          </p:cNvSpPr>
          <p:nvPr>
            <p:ph type="title"/>
          </p:nvPr>
        </p:nvSpPr>
        <p:spPr/>
        <p:txBody>
          <a:bodyPr>
            <a:normAutofit/>
          </a:bodyPr>
          <a:lstStyle/>
          <a:p>
            <a:r>
              <a:rPr lang="en-US" sz="3600" dirty="0"/>
              <a:t>Machine Learning – </a:t>
            </a:r>
            <a:r>
              <a:rPr lang="ru-RU" sz="3600" dirty="0"/>
              <a:t>что такое машинное обучение?</a:t>
            </a:r>
          </a:p>
        </p:txBody>
      </p:sp>
      <p:sp>
        <p:nvSpPr>
          <p:cNvPr id="6" name="Текст 5">
            <a:extLst>
              <a:ext uri="{FF2B5EF4-FFF2-40B4-BE49-F238E27FC236}">
                <a16:creationId xmlns:a16="http://schemas.microsoft.com/office/drawing/2014/main" id="{65E71811-CAB9-7E09-9D2F-3A881A1CBB63}"/>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7" name="TextBox 6">
            <a:extLst>
              <a:ext uri="{FF2B5EF4-FFF2-40B4-BE49-F238E27FC236}">
                <a16:creationId xmlns:a16="http://schemas.microsoft.com/office/drawing/2014/main" id="{927B9CDA-6719-D7BD-6F8F-C0AD1182D6F7}"/>
              </a:ext>
            </a:extLst>
          </p:cNvPr>
          <p:cNvSpPr txBox="1"/>
          <p:nvPr/>
        </p:nvSpPr>
        <p:spPr>
          <a:xfrm>
            <a:off x="841248" y="2404872"/>
            <a:ext cx="7607808" cy="1569660"/>
          </a:xfrm>
          <a:prstGeom prst="rect">
            <a:avLst/>
          </a:prstGeom>
          <a:noFill/>
        </p:spPr>
        <p:txBody>
          <a:bodyPr wrap="square" rtlCol="0">
            <a:spAutoFit/>
          </a:bodyPr>
          <a:lstStyle/>
          <a:p>
            <a:r>
              <a:rPr lang="ru-RU" sz="2400" dirty="0"/>
              <a:t>“Область исследования, которая дает компьютерам способность учиться </a:t>
            </a:r>
            <a:r>
              <a:rPr lang="ru-RU" sz="2400" b="1" dirty="0"/>
              <a:t>без явного программирования</a:t>
            </a:r>
            <a:r>
              <a:rPr lang="ru-RU" sz="2400" dirty="0"/>
              <a:t>”— </a:t>
            </a:r>
            <a:r>
              <a:rPr lang="ru-RU" sz="2400" i="1" dirty="0"/>
              <a:t>Артур Сэмюэл, 1959</a:t>
            </a:r>
          </a:p>
          <a:p>
            <a:pPr algn="l"/>
            <a:endParaRPr lang="ru-RU" sz="2400" dirty="0">
              <a:latin typeface="HSE Sans" panose="02000000000000000000" pitchFamily="2" charset="0"/>
            </a:endParaRPr>
          </a:p>
        </p:txBody>
      </p:sp>
      <p:sp>
        <p:nvSpPr>
          <p:cNvPr id="8" name="TextBox 7">
            <a:extLst>
              <a:ext uri="{FF2B5EF4-FFF2-40B4-BE49-F238E27FC236}">
                <a16:creationId xmlns:a16="http://schemas.microsoft.com/office/drawing/2014/main" id="{E646E3F2-AEE3-D3B9-CB0D-2047E6A9D5A0}"/>
              </a:ext>
            </a:extLst>
          </p:cNvPr>
          <p:cNvSpPr txBox="1"/>
          <p:nvPr/>
        </p:nvSpPr>
        <p:spPr>
          <a:xfrm>
            <a:off x="841248" y="3855825"/>
            <a:ext cx="7607808" cy="2308324"/>
          </a:xfrm>
          <a:prstGeom prst="rect">
            <a:avLst/>
          </a:prstGeom>
          <a:noFill/>
        </p:spPr>
        <p:txBody>
          <a:bodyPr wrap="square" rtlCol="0">
            <a:spAutoFit/>
          </a:bodyPr>
          <a:lstStyle/>
          <a:p>
            <a:r>
              <a:rPr lang="ru-RU" sz="2400" dirty="0"/>
              <a:t>“Говорят, что компьютерная программа обучается на основе </a:t>
            </a:r>
            <a:r>
              <a:rPr lang="ru-RU" sz="2400" b="1" dirty="0"/>
              <a:t>опыта E </a:t>
            </a:r>
            <a:r>
              <a:rPr lang="ru-RU" sz="2400" dirty="0"/>
              <a:t>по отношению к некоторому классу </a:t>
            </a:r>
            <a:r>
              <a:rPr lang="ru-RU" sz="2400" b="1" dirty="0"/>
              <a:t>задач T</a:t>
            </a:r>
            <a:r>
              <a:rPr lang="ru-RU" sz="2400" dirty="0"/>
              <a:t> и мере </a:t>
            </a:r>
            <a:r>
              <a:rPr lang="ru-RU" sz="2400" b="1" dirty="0"/>
              <a:t>производительности P</a:t>
            </a:r>
            <a:r>
              <a:rPr lang="ru-RU" sz="2400" dirty="0"/>
              <a:t>, если её производительность при решении задач из T, измеренная с помощью P, улучшается с опытом E.”— </a:t>
            </a:r>
            <a:r>
              <a:rPr lang="ru-RU" sz="2400" i="1" dirty="0"/>
              <a:t>Том Митчелл, 1997</a:t>
            </a:r>
          </a:p>
        </p:txBody>
      </p:sp>
    </p:spTree>
    <p:extLst>
      <p:ext uri="{BB962C8B-B14F-4D97-AF65-F5344CB8AC3E}">
        <p14:creationId xmlns:p14="http://schemas.microsoft.com/office/powerpoint/2010/main" val="3783203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14C3A7-CC4F-7716-0745-27BF3D43D062}"/>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94E8E5FA-7F79-ACFD-F649-CF488D210B65}"/>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2A4AA24F-BBCE-1077-A3F9-60CFEEC662E3}"/>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5ABE8B16-7474-7040-F86D-B724E1085718}"/>
              </a:ext>
            </a:extLst>
          </p:cNvPr>
          <p:cNvSpPr>
            <a:spLocks noGrp="1"/>
          </p:cNvSpPr>
          <p:nvPr>
            <p:ph type="title"/>
          </p:nvPr>
        </p:nvSpPr>
        <p:spPr/>
        <p:txBody>
          <a:bodyPr>
            <a:normAutofit/>
          </a:bodyPr>
          <a:lstStyle/>
          <a:p>
            <a:r>
              <a:rPr lang="en-US" sz="3600" dirty="0"/>
              <a:t>ML vs. </a:t>
            </a:r>
            <a:r>
              <a:rPr lang="ru-RU" sz="3600" dirty="0"/>
              <a:t>Традиционное программирование</a:t>
            </a:r>
          </a:p>
        </p:txBody>
      </p:sp>
      <p:sp>
        <p:nvSpPr>
          <p:cNvPr id="6" name="Текст 5">
            <a:extLst>
              <a:ext uri="{FF2B5EF4-FFF2-40B4-BE49-F238E27FC236}">
                <a16:creationId xmlns:a16="http://schemas.microsoft.com/office/drawing/2014/main" id="{62118477-6A08-A973-E485-66A9C1203569}"/>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sp>
        <p:nvSpPr>
          <p:cNvPr id="13" name="TextBox 12">
            <a:extLst>
              <a:ext uri="{FF2B5EF4-FFF2-40B4-BE49-F238E27FC236}">
                <a16:creationId xmlns:a16="http://schemas.microsoft.com/office/drawing/2014/main" id="{8A13DAB6-925D-449A-17BA-0BA91B426220}"/>
              </a:ext>
            </a:extLst>
          </p:cNvPr>
          <p:cNvSpPr txBox="1"/>
          <p:nvPr/>
        </p:nvSpPr>
        <p:spPr>
          <a:xfrm>
            <a:off x="1078500" y="2569464"/>
            <a:ext cx="3693495" cy="3139321"/>
          </a:xfrm>
          <a:prstGeom prst="rect">
            <a:avLst/>
          </a:prstGeom>
          <a:noFill/>
        </p:spPr>
        <p:txBody>
          <a:bodyPr wrap="square" rtlCol="0">
            <a:spAutoFit/>
          </a:bodyPr>
          <a:lstStyle/>
          <a:p>
            <a:pPr lvl="0">
              <a:spcBef>
                <a:spcPts val="1200"/>
              </a:spcBef>
              <a:defRPr/>
            </a:pPr>
            <a:r>
              <a:rPr lang="ru-RU" sz="2400" b="1" dirty="0"/>
              <a:t>Традиционное программирование</a:t>
            </a:r>
            <a:endParaRPr kumimoji="0" lang="ru-RU" sz="2400" b="1" i="0" u="none" strike="noStrike" kern="1200" cap="none" spc="0" normalizeH="0" baseline="0" noProof="0" dirty="0">
              <a:ln>
                <a:noFill/>
              </a:ln>
              <a:solidFill>
                <a:srgbClr val="0E2D69"/>
              </a:solidFill>
              <a:effectLst/>
              <a:uLnTx/>
              <a:uFillTx/>
              <a:ea typeface="+mn-ea"/>
              <a:cs typeface="+mn-cs"/>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srgbClr val="0E2D69"/>
                </a:solidFill>
                <a:effectLst/>
                <a:uLnTx/>
                <a:uFillTx/>
                <a:ea typeface="+mn-ea"/>
                <a:cs typeface="+mn-cs"/>
              </a:rPr>
              <a:t>Возьми 2 мл реагента А</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srgbClr val="0E2D69"/>
                </a:solidFill>
                <a:effectLst/>
                <a:uLnTx/>
                <a:uFillTx/>
                <a:ea typeface="+mn-ea"/>
                <a:cs typeface="+mn-cs"/>
              </a:rPr>
              <a:t>Если температура &gt; 37°C, добавь реагент Б</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srgbClr val="0E2D69"/>
                </a:solidFill>
                <a:effectLst/>
                <a:uLnTx/>
                <a:uFillTx/>
                <a:ea typeface="+mn-ea"/>
                <a:cs typeface="+mn-cs"/>
              </a:rPr>
              <a:t>Если нет — жди 5 минут и добавь реагент В</a:t>
            </a:r>
          </a:p>
        </p:txBody>
      </p:sp>
      <p:sp>
        <p:nvSpPr>
          <p:cNvPr id="16" name="TextBox 15">
            <a:extLst>
              <a:ext uri="{FF2B5EF4-FFF2-40B4-BE49-F238E27FC236}">
                <a16:creationId xmlns:a16="http://schemas.microsoft.com/office/drawing/2014/main" id="{DAF412A7-B910-2199-205C-6B4B3C77C368}"/>
              </a:ext>
            </a:extLst>
          </p:cNvPr>
          <p:cNvSpPr txBox="1"/>
          <p:nvPr/>
        </p:nvSpPr>
        <p:spPr>
          <a:xfrm>
            <a:off x="5689283" y="2569463"/>
            <a:ext cx="5775771" cy="3877985"/>
          </a:xfrm>
          <a:prstGeom prst="rect">
            <a:avLst/>
          </a:prstGeom>
          <a:noFill/>
        </p:spPr>
        <p:txBody>
          <a:bodyPr wrap="square" rtlCol="0">
            <a:spAutoFit/>
          </a:bodyPr>
          <a:lstStyle/>
          <a:p>
            <a:pPr lvl="0">
              <a:spcBef>
                <a:spcPts val="1200"/>
              </a:spcBef>
              <a:defRPr/>
            </a:pPr>
            <a:r>
              <a:rPr lang="ru-RU" sz="2400" b="1" dirty="0"/>
              <a:t>Машинное обучение</a:t>
            </a: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srgbClr val="0E2D69"/>
                </a:solidFill>
                <a:effectLst/>
                <a:uLnTx/>
                <a:uFillTx/>
                <a:ea typeface="+mn-ea"/>
                <a:cs typeface="+mn-cs"/>
              </a:rPr>
              <a:t>Дать компьютеру лабораторный журнал с результатами тысяч экспериментов. </a:t>
            </a:r>
            <a:endParaRPr lang="ru-RU" sz="2400" dirty="0">
              <a:solidFill>
                <a:srgbClr val="0E2D69"/>
              </a:solidFill>
            </a:endParaRPr>
          </a:p>
          <a:p>
            <a:pPr marL="285750" marR="0" lvl="0" indent="-285750" algn="l" defTabSz="914400" rtl="0" eaLnBrk="1" fontAlgn="auto" latinLnBrk="0" hangingPunct="1">
              <a:lnSpc>
                <a:spcPct val="100000"/>
              </a:lnSpc>
              <a:spcBef>
                <a:spcPts val="1200"/>
              </a:spcBef>
              <a:spcAft>
                <a:spcPts val="0"/>
              </a:spcAft>
              <a:buClrTx/>
              <a:buSzTx/>
              <a:buFont typeface="Arial" panose="020B0604020202020204" pitchFamily="34" charset="0"/>
              <a:buChar char="•"/>
              <a:tabLst/>
              <a:defRPr/>
            </a:pPr>
            <a:r>
              <a:rPr kumimoji="0" lang="ru-RU" sz="2400" b="0" i="0" u="none" strike="noStrike" kern="1200" cap="none" spc="0" normalizeH="0" baseline="0" noProof="0" dirty="0">
                <a:ln>
                  <a:noFill/>
                </a:ln>
                <a:solidFill>
                  <a:srgbClr val="0E2D69"/>
                </a:solidFill>
                <a:effectLst/>
                <a:uLnTx/>
                <a:uFillTx/>
                <a:ea typeface="+mn-ea"/>
                <a:cs typeface="+mn-cs"/>
              </a:rPr>
              <a:t>В журнале записаны условия (входы) и результат (выход). </a:t>
            </a:r>
          </a:p>
          <a:p>
            <a:pPr marR="0" lvl="0" algn="l" defTabSz="914400" rtl="0" eaLnBrk="1" fontAlgn="auto" latinLnBrk="0" hangingPunct="1">
              <a:lnSpc>
                <a:spcPct val="100000"/>
              </a:lnSpc>
              <a:spcBef>
                <a:spcPts val="1200"/>
              </a:spcBef>
              <a:spcAft>
                <a:spcPts val="0"/>
              </a:spcAft>
              <a:buClrTx/>
              <a:buSzTx/>
              <a:tabLst/>
              <a:defRPr/>
            </a:pPr>
            <a:br>
              <a:rPr kumimoji="0" lang="ru-RU" sz="2400" b="0" i="0" u="none" strike="noStrike" kern="1200" cap="none" spc="0" normalizeH="0" baseline="0" noProof="0" dirty="0">
                <a:ln>
                  <a:noFill/>
                </a:ln>
                <a:solidFill>
                  <a:srgbClr val="0E2D69"/>
                </a:solidFill>
                <a:effectLst/>
                <a:uLnTx/>
                <a:uFillTx/>
                <a:ea typeface="+mn-ea"/>
                <a:cs typeface="+mn-cs"/>
              </a:rPr>
            </a:br>
            <a:r>
              <a:rPr kumimoji="0" lang="ru-RU" sz="2400" b="1" i="0" u="none" strike="noStrike" kern="1200" cap="none" spc="0" normalizeH="0" baseline="0" noProof="0" dirty="0">
                <a:ln>
                  <a:noFill/>
                </a:ln>
                <a:solidFill>
                  <a:srgbClr val="0E2D69"/>
                </a:solidFill>
                <a:effectLst/>
                <a:uLnTx/>
                <a:uFillTx/>
                <a:ea typeface="+mn-ea"/>
                <a:cs typeface="+mn-cs"/>
              </a:rPr>
              <a:t>Задача</a:t>
            </a:r>
            <a:r>
              <a:rPr kumimoji="0" lang="ru-RU" sz="2400" b="0" i="0" u="none" strike="noStrike" kern="1200" cap="none" spc="0" normalizeH="0" baseline="0" noProof="0" dirty="0">
                <a:ln>
                  <a:noFill/>
                </a:ln>
                <a:solidFill>
                  <a:srgbClr val="0E2D69"/>
                </a:solidFill>
                <a:effectLst/>
                <a:uLnTx/>
                <a:uFillTx/>
                <a:ea typeface="+mn-ea"/>
                <a:cs typeface="+mn-cs"/>
              </a:rPr>
              <a:t>: «Проанализируй этот журнал и сам выведи правила, которые приводят к успеху».</a:t>
            </a:r>
          </a:p>
        </p:txBody>
      </p:sp>
      <p:pic>
        <p:nvPicPr>
          <p:cNvPr id="17" name="Image 0" descr="preencoded.png">
            <a:extLst>
              <a:ext uri="{FF2B5EF4-FFF2-40B4-BE49-F238E27FC236}">
                <a16:creationId xmlns:a16="http://schemas.microsoft.com/office/drawing/2014/main" id="{37ABE734-7072-D5AE-1F86-90FD388FE4F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2218" y="2715777"/>
            <a:ext cx="502912" cy="502912"/>
          </a:xfrm>
          <a:prstGeom prst="rect">
            <a:avLst/>
          </a:prstGeom>
        </p:spPr>
      </p:pic>
      <p:pic>
        <p:nvPicPr>
          <p:cNvPr id="18" name="Image 1" descr="preencoded.png">
            <a:extLst>
              <a:ext uri="{FF2B5EF4-FFF2-40B4-BE49-F238E27FC236}">
                <a16:creationId xmlns:a16="http://schemas.microsoft.com/office/drawing/2014/main" id="{084C3DBA-42D3-7E07-C069-5CD6D07795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119631" y="2649037"/>
            <a:ext cx="569652" cy="569652"/>
          </a:xfrm>
          <a:prstGeom prst="rect">
            <a:avLst/>
          </a:prstGeom>
        </p:spPr>
      </p:pic>
    </p:spTree>
    <p:extLst>
      <p:ext uri="{BB962C8B-B14F-4D97-AF65-F5344CB8AC3E}">
        <p14:creationId xmlns:p14="http://schemas.microsoft.com/office/powerpoint/2010/main" val="8354402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F488E-2A5A-2333-5BB9-48567612F225}"/>
            </a:ext>
          </a:extLst>
        </p:cNvPr>
        <p:cNvGrpSpPr/>
        <p:nvPr/>
      </p:nvGrpSpPr>
      <p:grpSpPr>
        <a:xfrm>
          <a:off x="0" y="0"/>
          <a:ext cx="0" cy="0"/>
          <a:chOff x="0" y="0"/>
          <a:chExt cx="0" cy="0"/>
        </a:xfrm>
      </p:grpSpPr>
      <p:sp>
        <p:nvSpPr>
          <p:cNvPr id="2" name="Текст 1">
            <a:extLst>
              <a:ext uri="{FF2B5EF4-FFF2-40B4-BE49-F238E27FC236}">
                <a16:creationId xmlns:a16="http://schemas.microsoft.com/office/drawing/2014/main" id="{754B77D3-3FA7-4E47-F6FF-2660EB6D22B7}"/>
              </a:ext>
            </a:extLst>
          </p:cNvPr>
          <p:cNvSpPr>
            <a:spLocks noGrp="1"/>
          </p:cNvSpPr>
          <p:nvPr>
            <p:ph type="body" sz="quarter" idx="13"/>
          </p:nvPr>
        </p:nvSpPr>
        <p:spPr/>
        <p:txBody>
          <a:bodyPr anchor="ctr"/>
          <a:lstStyle/>
          <a:p>
            <a:r>
              <a:rPr lang="ru-RU" dirty="0"/>
              <a:t>Международная Лаборатория Биоинформатики</a:t>
            </a:r>
          </a:p>
        </p:txBody>
      </p:sp>
      <p:sp>
        <p:nvSpPr>
          <p:cNvPr id="3" name="Текст 2">
            <a:extLst>
              <a:ext uri="{FF2B5EF4-FFF2-40B4-BE49-F238E27FC236}">
                <a16:creationId xmlns:a16="http://schemas.microsoft.com/office/drawing/2014/main" id="{21387CB8-C1C0-EEC1-0D52-FBD5985CAD32}"/>
              </a:ext>
            </a:extLst>
          </p:cNvPr>
          <p:cNvSpPr>
            <a:spLocks noGrp="1"/>
          </p:cNvSpPr>
          <p:nvPr>
            <p:ph type="body" sz="quarter" idx="14"/>
          </p:nvPr>
        </p:nvSpPr>
        <p:spPr/>
        <p:txBody>
          <a:bodyPr anchor="ctr"/>
          <a:lstStyle/>
          <a:p>
            <a:r>
              <a:rPr lang="ru-RU" dirty="0"/>
              <a:t>Введение в машинное обучение. Лекция 1</a:t>
            </a:r>
          </a:p>
        </p:txBody>
      </p:sp>
      <p:sp>
        <p:nvSpPr>
          <p:cNvPr id="4" name="Заголовок 3">
            <a:extLst>
              <a:ext uri="{FF2B5EF4-FFF2-40B4-BE49-F238E27FC236}">
                <a16:creationId xmlns:a16="http://schemas.microsoft.com/office/drawing/2014/main" id="{D59FDFAE-BB5D-AEF9-4E23-026BAAE920D1}"/>
              </a:ext>
            </a:extLst>
          </p:cNvPr>
          <p:cNvSpPr>
            <a:spLocks noGrp="1"/>
          </p:cNvSpPr>
          <p:nvPr>
            <p:ph type="title"/>
          </p:nvPr>
        </p:nvSpPr>
        <p:spPr/>
        <p:txBody>
          <a:bodyPr>
            <a:normAutofit/>
          </a:bodyPr>
          <a:lstStyle/>
          <a:p>
            <a:r>
              <a:rPr lang="ru-RU" sz="3600" dirty="0"/>
              <a:t>Три базовых типа задач</a:t>
            </a:r>
          </a:p>
        </p:txBody>
      </p:sp>
      <p:sp>
        <p:nvSpPr>
          <p:cNvPr id="5" name="Текст 4">
            <a:extLst>
              <a:ext uri="{FF2B5EF4-FFF2-40B4-BE49-F238E27FC236}">
                <a16:creationId xmlns:a16="http://schemas.microsoft.com/office/drawing/2014/main" id="{BEF1AFD1-37EF-1391-BADE-E9D8EF981343}"/>
              </a:ext>
            </a:extLst>
          </p:cNvPr>
          <p:cNvSpPr>
            <a:spLocks noGrp="1"/>
          </p:cNvSpPr>
          <p:nvPr>
            <p:ph type="body" sz="quarter" idx="12"/>
          </p:nvPr>
        </p:nvSpPr>
        <p:spPr>
          <a:xfrm>
            <a:off x="585897" y="2371119"/>
            <a:ext cx="11057971" cy="3945977"/>
          </a:xfrm>
        </p:spPr>
        <p:txBody>
          <a:bodyPr/>
          <a:lstStyle/>
          <a:p>
            <a:pPr algn="ctr"/>
            <a:r>
              <a:rPr lang="ru-RU" sz="2400" b="1" dirty="0"/>
              <a:t>Классификация</a:t>
            </a:r>
          </a:p>
          <a:p>
            <a:pPr algn="ctr"/>
            <a:endParaRPr lang="ru-RU" sz="2400" b="1" dirty="0"/>
          </a:p>
          <a:p>
            <a:pPr algn="ctr"/>
            <a:endParaRPr lang="ru-RU" sz="2400" b="1" dirty="0"/>
          </a:p>
          <a:p>
            <a:pPr algn="ctr"/>
            <a:endParaRPr lang="ru-RU" sz="2400" b="1" dirty="0"/>
          </a:p>
          <a:p>
            <a:pPr algn="ctr"/>
            <a:endParaRPr lang="ru-RU" sz="2400" b="1" dirty="0"/>
          </a:p>
          <a:p>
            <a:pPr algn="ctr"/>
            <a:endParaRPr lang="ru-RU" sz="2400" b="1" dirty="0"/>
          </a:p>
          <a:p>
            <a:pPr algn="ctr"/>
            <a:endParaRPr lang="ru-RU" sz="2400" b="1" dirty="0"/>
          </a:p>
          <a:p>
            <a:pPr algn="ctr"/>
            <a:r>
              <a:rPr lang="ru-RU" sz="2400" b="1" dirty="0"/>
              <a:t>Регрессия</a:t>
            </a:r>
          </a:p>
          <a:p>
            <a:pPr algn="ctr"/>
            <a:endParaRPr lang="ru-RU" sz="2400" b="1" dirty="0"/>
          </a:p>
          <a:p>
            <a:pPr algn="ctr"/>
            <a:endParaRPr lang="ru-RU" sz="2400" b="1" dirty="0"/>
          </a:p>
          <a:p>
            <a:pPr algn="ctr"/>
            <a:endParaRPr lang="ru-RU" sz="2400" b="1" dirty="0"/>
          </a:p>
          <a:p>
            <a:pPr algn="ctr"/>
            <a:endParaRPr lang="ru-RU" sz="2400" b="1" dirty="0"/>
          </a:p>
          <a:p>
            <a:pPr algn="ctr"/>
            <a:endParaRPr lang="ru-RU" sz="2400" b="1" dirty="0"/>
          </a:p>
          <a:p>
            <a:pPr algn="ctr"/>
            <a:endParaRPr lang="ru-RU" sz="2400" b="1" dirty="0"/>
          </a:p>
          <a:p>
            <a:pPr algn="ctr"/>
            <a:r>
              <a:rPr lang="ru-RU" sz="2400" b="1" dirty="0"/>
              <a:t>Кластеризация</a:t>
            </a:r>
          </a:p>
        </p:txBody>
      </p:sp>
      <p:sp>
        <p:nvSpPr>
          <p:cNvPr id="6" name="Текст 5">
            <a:extLst>
              <a:ext uri="{FF2B5EF4-FFF2-40B4-BE49-F238E27FC236}">
                <a16:creationId xmlns:a16="http://schemas.microsoft.com/office/drawing/2014/main" id="{68DA5BD6-9412-1778-5FFB-D654C0E11B3B}"/>
              </a:ext>
            </a:extLst>
          </p:cNvPr>
          <p:cNvSpPr>
            <a:spLocks noGrp="1"/>
          </p:cNvSpPr>
          <p:nvPr>
            <p:ph type="body" sz="quarter" idx="15"/>
          </p:nvPr>
        </p:nvSpPr>
        <p:spPr/>
        <p:txBody>
          <a:bodyPr anchor="ctr"/>
          <a:lstStyle/>
          <a:p>
            <a:r>
              <a:rPr lang="ru-RU" dirty="0"/>
              <a:t>Мышление в парадигме ML </a:t>
            </a:r>
            <a:br>
              <a:rPr lang="en-US" dirty="0"/>
            </a:br>
            <a:r>
              <a:rPr lang="ru-RU" dirty="0"/>
              <a:t>Анатомия проекта и этические основы</a:t>
            </a:r>
          </a:p>
        </p:txBody>
      </p:sp>
      <p:pic>
        <p:nvPicPr>
          <p:cNvPr id="1026" name="Picture 2">
            <a:extLst>
              <a:ext uri="{FF2B5EF4-FFF2-40B4-BE49-F238E27FC236}">
                <a16:creationId xmlns:a16="http://schemas.microsoft.com/office/drawing/2014/main" id="{51709168-AFA9-945B-6127-967F9E95354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899" t="13952" r="52251" b="52800"/>
          <a:stretch>
            <a:fillRect/>
          </a:stretch>
        </p:blipFill>
        <p:spPr bwMode="auto">
          <a:xfrm>
            <a:off x="585897" y="3212359"/>
            <a:ext cx="3455870" cy="272982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4040D09-5F7C-F71E-DECD-EC5ED43F24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t="13600" r="9446" b="52933"/>
          <a:stretch>
            <a:fillRect/>
          </a:stretch>
        </p:blipFill>
        <p:spPr bwMode="auto">
          <a:xfrm>
            <a:off x="4367879" y="3212358"/>
            <a:ext cx="3493990" cy="272982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D3A2E405-06D5-FF20-9D95-B29DDD5A36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154" t="54360" r="52292" b="11241"/>
          <a:stretch>
            <a:fillRect/>
          </a:stretch>
        </p:blipFill>
        <p:spPr bwMode="auto">
          <a:xfrm>
            <a:off x="8149876" y="3174558"/>
            <a:ext cx="3493991" cy="28059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253960"/>
      </p:ext>
    </p:extLst>
  </p:cSld>
  <p:clrMapOvr>
    <a:masterClrMapping/>
  </p:clrMapOvr>
</p:sld>
</file>

<file path=ppt/theme/theme1.xml><?xml version="1.0" encoding="utf-8"?>
<a:theme xmlns:a="http://schemas.openxmlformats.org/drawingml/2006/main" name="Office Theme">
  <a:themeElements>
    <a:clrScheme name="Пользовательские 1">
      <a:dk1>
        <a:srgbClr val="0F2C68"/>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000" dirty="0">
            <a:latin typeface="HSE Sans" panose="02000000000000000000" pitchFamily="2"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Документ" ma:contentTypeID="0x0101002A9C74E6E830D74E9B0FDDB4017A5417" ma:contentTypeVersion="13" ma:contentTypeDescription="Создание документа." ma:contentTypeScope="" ma:versionID="d4e423622451d608a8a05f4da7a1e1a2">
  <xsd:schema xmlns:xsd="http://www.w3.org/2001/XMLSchema" xmlns:xs="http://www.w3.org/2001/XMLSchema" xmlns:p="http://schemas.microsoft.com/office/2006/metadata/properties" xmlns:ns2="9875bd71-cde8-496c-a136-433f55d5e6d0" xmlns:ns3="e96afe77-3acb-4328-97fc-408e1bde3ecd" targetNamespace="http://schemas.microsoft.com/office/2006/metadata/properties" ma:root="true" ma:fieldsID="4831203c63c08b9f52ea6d3ee0d7a96e" ns2:_="" ns3:_="">
    <xsd:import namespace="9875bd71-cde8-496c-a136-433f55d5e6d0"/>
    <xsd:import namespace="e96afe77-3acb-4328-97fc-408e1bde3ecd"/>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element ref="ns2:MediaServiceDateTaken" minOccurs="0"/>
                <xsd:element ref="ns2:MediaServiceLocation" minOccurs="0"/>
                <xsd:element ref="ns2:MediaServiceAutoKeyPoints" minOccurs="0"/>
                <xsd:element ref="ns2:MediaServiceKeyPoints"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75bd71-cde8-496c-a136-433f55d5e6d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LengthInSeconds" ma:index="20" nillable="true" ma:displayName="Length (seconds)"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96afe77-3acb-4328-97fc-408e1bde3ecd" elementFormDefault="qualified">
    <xsd:import namespace="http://schemas.microsoft.com/office/2006/documentManagement/types"/>
    <xsd:import namespace="http://schemas.microsoft.com/office/infopath/2007/PartnerControls"/>
    <xsd:element name="SharedWithUsers" ma:index="18" nillable="true" ma:displayName="Общий доступ с использованием"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Совместно с подробностями"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Тип контента"/>
        <xsd:element ref="dc:title" minOccurs="0" maxOccurs="1" ma:index="4" ma:displayName="Название"/>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D4651DD-DCCC-4759-B2F6-7F520BDCC2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75bd71-cde8-496c-a136-433f55d5e6d0"/>
    <ds:schemaRef ds:uri="e96afe77-3acb-4328-97fc-408e1bde3ec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33DAF31-D8A6-49A0-9A5D-8B2EA5B1C511}">
  <ds:schemaRefs>
    <ds:schemaRef ds:uri="http://purl.org/dc/elements/1.1/"/>
    <ds:schemaRef ds:uri="http://schemas.microsoft.com/office/2006/documentManagement/types"/>
    <ds:schemaRef ds:uri="http://schemas.microsoft.com/office/infopath/2007/PartnerControls"/>
    <ds:schemaRef ds:uri="http://purl.org/dc/dcmitype/"/>
    <ds:schemaRef ds:uri="e96afe77-3acb-4328-97fc-408e1bde3ecd"/>
    <ds:schemaRef ds:uri="http://schemas.microsoft.com/office/2006/metadata/properties"/>
    <ds:schemaRef ds:uri="http://purl.org/dc/terms/"/>
    <ds:schemaRef ds:uri="http://www.w3.org/XML/1998/namespace"/>
    <ds:schemaRef ds:uri="http://schemas.openxmlformats.org/package/2006/metadata/core-properties"/>
    <ds:schemaRef ds:uri="9875bd71-cde8-496c-a136-433f55d5e6d0"/>
  </ds:schemaRefs>
</ds:datastoreItem>
</file>

<file path=customXml/itemProps3.xml><?xml version="1.0" encoding="utf-8"?>
<ds:datastoreItem xmlns:ds="http://schemas.openxmlformats.org/officeDocument/2006/customXml" ds:itemID="{B34386AA-1848-4C75-B336-1053927CB0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986</TotalTime>
  <Words>1756</Words>
  <Application>Microsoft Office PowerPoint</Application>
  <PresentationFormat>Широкоэкранный</PresentationFormat>
  <Paragraphs>175</Paragraphs>
  <Slides>21</Slides>
  <Notes>7</Notes>
  <HiddenSlides>0</HiddenSlides>
  <MMClips>0</MMClips>
  <ScaleCrop>false</ScaleCrop>
  <HeadingPairs>
    <vt:vector size="6" baseType="variant">
      <vt:variant>
        <vt:lpstr>Использованные шрифты</vt:lpstr>
      </vt:variant>
      <vt:variant>
        <vt:i4>5</vt:i4>
      </vt:variant>
      <vt:variant>
        <vt:lpstr>Тема</vt:lpstr>
      </vt:variant>
      <vt:variant>
        <vt:i4>1</vt:i4>
      </vt:variant>
      <vt:variant>
        <vt:lpstr>Заголовки слайдов</vt:lpstr>
      </vt:variant>
      <vt:variant>
        <vt:i4>21</vt:i4>
      </vt:variant>
    </vt:vector>
  </HeadingPairs>
  <TitlesOfParts>
    <vt:vector size="27" baseType="lpstr">
      <vt:lpstr>Arial</vt:lpstr>
      <vt:lpstr>Calibri</vt:lpstr>
      <vt:lpstr>Calibri Light</vt:lpstr>
      <vt:lpstr>HSE Sans</vt:lpstr>
      <vt:lpstr>Wingdings</vt:lpstr>
      <vt:lpstr>Office Theme</vt:lpstr>
      <vt:lpstr>Курс: Машинное обучение в биоинформатике</vt:lpstr>
      <vt:lpstr>Разделение на две подгруппы</vt:lpstr>
      <vt:lpstr>Распределение баллов за курс</vt:lpstr>
      <vt:lpstr>Группа в Телеграм</vt:lpstr>
      <vt:lpstr>Лекция 1: Мышление в парадигме ML  Анатомия проекта и этические основы</vt:lpstr>
      <vt:lpstr>План лекции</vt:lpstr>
      <vt:lpstr>Machine Learning – что такое машинное обучение?</vt:lpstr>
      <vt:lpstr>ML vs. Традиционное программирование</vt:lpstr>
      <vt:lpstr>Три базовых типа задач</vt:lpstr>
      <vt:lpstr>Три парадигмы обучения</vt:lpstr>
      <vt:lpstr>Анатомия ML-проекта (Pipeline)</vt:lpstr>
      <vt:lpstr>ML в предметной области: Медицина</vt:lpstr>
      <vt:lpstr>ML в предметной области: Биология</vt:lpstr>
      <vt:lpstr>Этические вопросы: «С большой силой...»</vt:lpstr>
      <vt:lpstr>Фрамингемское исследование сердца</vt:lpstr>
      <vt:lpstr>Вопросы для размышления</vt:lpstr>
      <vt:lpstr>Вопросы для размышления</vt:lpstr>
      <vt:lpstr>Вопросы для размышления</vt:lpstr>
      <vt:lpstr>Вопросы для размышления</vt:lpstr>
      <vt:lpstr>Заключение</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Кутьков Юрий Юрьевич</dc:creator>
  <cp:lastModifiedBy>Artem Bashkatov</cp:lastModifiedBy>
  <cp:revision>68</cp:revision>
  <cp:lastPrinted>2021-11-11T13:08:42Z</cp:lastPrinted>
  <dcterms:created xsi:type="dcterms:W3CDTF">2021-11-11T08:52:47Z</dcterms:created>
  <dcterms:modified xsi:type="dcterms:W3CDTF">2025-09-09T09:59:41Z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0x0101002A9C74E6E830D74E9B0FDDB4017A5417</vt:lpwstr>
  </property>
</Properties>
</file>